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22"/>
  </p:notesMasterIdLst>
  <p:handoutMasterIdLst>
    <p:handoutMasterId r:id="rId23"/>
  </p:handoutMasterIdLst>
  <p:sldIdLst>
    <p:sldId id="597" r:id="rId2"/>
    <p:sldId id="728" r:id="rId3"/>
    <p:sldId id="802" r:id="rId4"/>
    <p:sldId id="812" r:id="rId5"/>
    <p:sldId id="803" r:id="rId6"/>
    <p:sldId id="813" r:id="rId7"/>
    <p:sldId id="804" r:id="rId8"/>
    <p:sldId id="805" r:id="rId9"/>
    <p:sldId id="806" r:id="rId10"/>
    <p:sldId id="807" r:id="rId11"/>
    <p:sldId id="816" r:id="rId12"/>
    <p:sldId id="817" r:id="rId13"/>
    <p:sldId id="815" r:id="rId14"/>
    <p:sldId id="818" r:id="rId15"/>
    <p:sldId id="808" r:id="rId16"/>
    <p:sldId id="809" r:id="rId17"/>
    <p:sldId id="810" r:id="rId18"/>
    <p:sldId id="811" r:id="rId19"/>
    <p:sldId id="568" r:id="rId20"/>
    <p:sldId id="799" r:id="rId21"/>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B0A"/>
    <a:srgbClr val="500C09"/>
    <a:srgbClr val="FFAA00"/>
    <a:srgbClr val="FFFFFF"/>
    <a:srgbClr val="2A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87976" autoAdjust="0"/>
  </p:normalViewPr>
  <p:slideViewPr>
    <p:cSldViewPr snapToGrid="0" snapToObjects="1">
      <p:cViewPr varScale="1">
        <p:scale>
          <a:sx n="58" d="100"/>
          <a:sy n="58" d="100"/>
        </p:scale>
        <p:origin x="1068"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906"/>
    </p:cViewPr>
  </p:sorterViewPr>
  <p:notesViewPr>
    <p:cSldViewPr snapToGrid="0" snapToObjects="1">
      <p:cViewPr varScale="1">
        <p:scale>
          <a:sx n="152" d="100"/>
          <a:sy n="152" d="100"/>
        </p:scale>
        <p:origin x="5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dirty="0">
              <a:latin typeface="Arial" charset="0"/>
            </a:endParaRPr>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52B79C51-28E4-1A4E-9104-7A3D3416B7D5}" type="datetimeFigureOut">
              <a:rPr lang="en-US" smtClean="0">
                <a:latin typeface="Arial" charset="0"/>
              </a:rPr>
              <a:t>1/24/2022</a:t>
            </a:fld>
            <a:endParaRPr lang="en-US" dirty="0">
              <a:latin typeface="Arial" charset="0"/>
            </a:endParaRPr>
          </a:p>
        </p:txBody>
      </p:sp>
      <p:sp>
        <p:nvSpPr>
          <p:cNvPr id="6" name="Marcador de número de diapositiva 5"/>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449F8CD4-6A77-2948-88A0-1C8FDD3169FA}" type="slidenum">
              <a:rPr lang="es-ES_tradnl" smtClean="0"/>
              <a:t>‹Nº›</a:t>
            </a:fld>
            <a:endParaRPr lang="es-ES_tradnl"/>
          </a:p>
        </p:txBody>
      </p:sp>
      <p:sp>
        <p:nvSpPr>
          <p:cNvPr id="8" name="Marcador de pie de página 7"/>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pPr algn="ctr"/>
            <a:endParaRPr lang="es-ES_tradnl" sz="1100" dirty="0">
              <a:latin typeface="arial" charset="0"/>
            </a:endParaRPr>
          </a:p>
        </p:txBody>
      </p:sp>
    </p:spTree>
    <p:extLst>
      <p:ext uri="{BB962C8B-B14F-4D97-AF65-F5344CB8AC3E}">
        <p14:creationId xmlns:p14="http://schemas.microsoft.com/office/powerpoint/2010/main" val="972125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b="0" i="0">
                <a:latin typeface="Arial" charset="0"/>
              </a:defRPr>
            </a:lvl1pPr>
          </a:lstStyle>
          <a:p>
            <a:endParaRPr lang="en-US"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b="0" i="0">
                <a:latin typeface="Arial" charset="0"/>
              </a:defRPr>
            </a:lvl1pPr>
          </a:lstStyle>
          <a:p>
            <a:fld id="{C4A1040F-ACD4-1242-A2FA-A3047F7C498A}" type="datetimeFigureOut">
              <a:rPr lang="en-US" smtClean="0"/>
              <a:pPr/>
              <a:t>1/24/2022</a:t>
            </a:fld>
            <a:endParaRPr lang="en-US"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b="0" i="0">
                <a:latin typeface="Arial" charset="0"/>
              </a:defRPr>
            </a:lvl1pPr>
          </a:lstStyle>
          <a:p>
            <a:endParaRPr lang="en-US"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b="0" i="0">
                <a:latin typeface="Arial" charset="0"/>
              </a:defRPr>
            </a:lvl1pPr>
          </a:lstStyle>
          <a:p>
            <a:fld id="{23A96204-D726-2441-8F9E-4E5E95FD7499}" type="slidenum">
              <a:rPr lang="en-US" smtClean="0"/>
              <a:pPr/>
              <a:t>‹Nº›</a:t>
            </a:fld>
            <a:endParaRPr lang="en-US" dirty="0"/>
          </a:p>
        </p:txBody>
      </p:sp>
    </p:spTree>
    <p:extLst>
      <p:ext uri="{BB962C8B-B14F-4D97-AF65-F5344CB8AC3E}">
        <p14:creationId xmlns:p14="http://schemas.microsoft.com/office/powerpoint/2010/main" val="62014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23A96204-D726-2441-8F9E-4E5E95FD7499}" type="slidenum">
              <a:rPr lang="en-US" smtClean="0"/>
              <a:t>1</a:t>
            </a:fld>
            <a:endParaRPr lang="en-US"/>
          </a:p>
        </p:txBody>
      </p:sp>
    </p:spTree>
    <p:extLst>
      <p:ext uri="{BB962C8B-B14F-4D97-AF65-F5344CB8AC3E}">
        <p14:creationId xmlns:p14="http://schemas.microsoft.com/office/powerpoint/2010/main" val="183390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a:t>
            </a:fld>
            <a:endParaRPr lang="en-US" dirty="0"/>
          </a:p>
        </p:txBody>
      </p:sp>
    </p:spTree>
    <p:extLst>
      <p:ext uri="{BB962C8B-B14F-4D97-AF65-F5344CB8AC3E}">
        <p14:creationId xmlns:p14="http://schemas.microsoft.com/office/powerpoint/2010/main" val="208480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3</a:t>
            </a:fld>
            <a:endParaRPr lang="en-US" dirty="0"/>
          </a:p>
        </p:txBody>
      </p:sp>
    </p:spTree>
    <p:extLst>
      <p:ext uri="{BB962C8B-B14F-4D97-AF65-F5344CB8AC3E}">
        <p14:creationId xmlns:p14="http://schemas.microsoft.com/office/powerpoint/2010/main" val="167836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Arial" charset="0"/>
                <a:ea typeface="+mn-ea"/>
                <a:cs typeface="+mn-cs"/>
              </a:rPr>
              <a:t>Quedan prohibidos el tratamiento de datos personales que revelen el origen étnico o racial, las opiniones políticas, las convicciones religiosas o filosóficas, o la afiliación sindical, y el tratamiento de datos genéticos, datos biométricos dirigidos a identificar de manera unívoca a una persona física, datos relativos a la salud o datos relativos a la vida sexual o las orientación sexuales de una persona física.</a:t>
            </a:r>
            <a:endParaRPr lang="es-ES" dirty="0"/>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13</a:t>
            </a:fld>
            <a:endParaRPr lang="en-US" dirty="0"/>
          </a:p>
        </p:txBody>
      </p:sp>
    </p:spTree>
    <p:extLst>
      <p:ext uri="{BB962C8B-B14F-4D97-AF65-F5344CB8AC3E}">
        <p14:creationId xmlns:p14="http://schemas.microsoft.com/office/powerpoint/2010/main" val="269260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 acepta parcialmente porque se ha ampliado el tipo de información a la que afectaría el requisito, no sólo al</a:t>
            </a:r>
            <a:r>
              <a:rPr lang="es-ES" baseline="0" dirty="0" smtClean="0"/>
              <a:t> patrimonio audiovisual.</a:t>
            </a:r>
            <a:endParaRPr lang="es-ES" dirty="0"/>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15</a:t>
            </a:fld>
            <a:endParaRPr lang="en-US" dirty="0"/>
          </a:p>
        </p:txBody>
      </p:sp>
    </p:spTree>
    <p:extLst>
      <p:ext uri="{BB962C8B-B14F-4D97-AF65-F5344CB8AC3E}">
        <p14:creationId xmlns:p14="http://schemas.microsoft.com/office/powerpoint/2010/main" val="356373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16</a:t>
            </a:fld>
            <a:endParaRPr lang="en-US" dirty="0"/>
          </a:p>
        </p:txBody>
      </p:sp>
    </p:spTree>
    <p:extLst>
      <p:ext uri="{BB962C8B-B14F-4D97-AF65-F5344CB8AC3E}">
        <p14:creationId xmlns:p14="http://schemas.microsoft.com/office/powerpoint/2010/main" val="236851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19</a:t>
            </a:fld>
            <a:endParaRPr lang="en-US" dirty="0"/>
          </a:p>
        </p:txBody>
      </p:sp>
    </p:spTree>
    <p:extLst>
      <p:ext uri="{BB962C8B-B14F-4D97-AF65-F5344CB8AC3E}">
        <p14:creationId xmlns:p14="http://schemas.microsoft.com/office/powerpoint/2010/main" val="18790386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SIN imagen">
    <p:bg>
      <p:bgPr>
        <a:blipFill>
          <a:blip r:embed="rId2">
            <a:extLst>
              <a:ext uri="{BEBA8EAE-BF5A-486C-A8C5-ECC9F3942E4B}">
                <a14:imgProps xmlns:a14="http://schemas.microsoft.com/office/drawing/2010/main">
                  <a14:imgLayer r:embed="rId3">
                    <a14:imgEffect>
                      <a14:saturation sat="0"/>
                    </a14:imgEffect>
                    <a14:imgEffect>
                      <a14:brightnessContrast bright="-25000" contras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9" name="Rectángulo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Arial" charset="0"/>
            </a:endParaRPr>
          </a:p>
        </p:txBody>
      </p:sp>
      <p:pic>
        <p:nvPicPr>
          <p:cNvPr id="10" name="Imagen 9"/>
          <p:cNvPicPr>
            <a:picLocks noChangeAspect="1"/>
          </p:cNvPicPr>
          <p:nvPr userDrawn="1"/>
        </p:nvPicPr>
        <p:blipFill>
          <a:blip r:embed="rId4"/>
          <a:stretch>
            <a:fillRect/>
          </a:stretch>
        </p:blipFill>
        <p:spPr>
          <a:xfrm>
            <a:off x="540000" y="540000"/>
            <a:ext cx="1820571" cy="432000"/>
          </a:xfrm>
          <a:prstGeom prst="rect">
            <a:avLst/>
          </a:prstGeom>
        </p:spPr>
      </p:pic>
      <p:sp>
        <p:nvSpPr>
          <p:cNvPr id="11" name="Text Placeholder 7"/>
          <p:cNvSpPr>
            <a:spLocks noGrp="1"/>
          </p:cNvSpPr>
          <p:nvPr>
            <p:ph type="body" sz="quarter" idx="10" hasCustomPrompt="1"/>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 en caso de ser necesario</a:t>
            </a:r>
          </a:p>
        </p:txBody>
      </p:sp>
      <p:sp>
        <p:nvSpPr>
          <p:cNvPr id="6" name="Title 5"/>
          <p:cNvSpPr>
            <a:spLocks noGrp="1"/>
          </p:cNvSpPr>
          <p:nvPr>
            <p:ph type="title" hasCustomPrompt="1"/>
          </p:nvPr>
        </p:nvSpPr>
        <p:spPr>
          <a:xfrm>
            <a:off x="1236000" y="1512000"/>
            <a:ext cx="9720000" cy="2679325"/>
          </a:xfrm>
          <a:prstGeom prst="rect">
            <a:avLst/>
          </a:prstGeom>
        </p:spPr>
        <p:txBody>
          <a:bodyPr lIns="0" tIns="0" rIns="0" bIns="0" anchor="b" anchorCtr="0"/>
          <a:lstStyle>
            <a:lvl1pPr>
              <a:defRPr sz="6600" b="1" i="0" baseline="0">
                <a:solidFill>
                  <a:schemeClr val="bg1"/>
                </a:solidFill>
                <a:latin typeface="Arial" charset="0"/>
                <a:ea typeface="Arial" charset="0"/>
                <a:cs typeface="Arial" charset="0"/>
              </a:defRPr>
            </a:lvl1pPr>
          </a:lstStyle>
          <a:p>
            <a:r>
              <a:rPr lang="es-ES_tradnl" noProof="0" dirty="0"/>
              <a:t>Haga clic para editar el título</a:t>
            </a:r>
          </a:p>
        </p:txBody>
      </p:sp>
      <p:pic>
        <p:nvPicPr>
          <p:cNvPr id="2" name="Imagen 1"/>
          <p:cNvPicPr>
            <a:picLocks noChangeAspect="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a:xfrm>
            <a:off x="10455964" y="96416"/>
            <a:ext cx="1453937" cy="946055"/>
          </a:xfrm>
          <a:prstGeom prst="rect">
            <a:avLst/>
          </a:prstGeom>
        </p:spPr>
      </p:pic>
    </p:spTree>
    <p:extLst>
      <p:ext uri="{BB962C8B-B14F-4D97-AF65-F5344CB8AC3E}">
        <p14:creationId xmlns:p14="http://schemas.microsoft.com/office/powerpoint/2010/main" val="76427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illa SIN imagen">
    <p:bg>
      <p:bgPr>
        <a:blipFill>
          <a:blip r:embed="rId2">
            <a:extLst>
              <a:ext uri="{BEBA8EAE-BF5A-486C-A8C5-ECC9F3942E4B}">
                <a14:imgProps xmlns:a14="http://schemas.microsoft.com/office/drawing/2010/main">
                  <a14:imgLayer r:embed="rId3">
                    <a14:imgEffect>
                      <a14:saturation sat="0"/>
                    </a14:imgEffect>
                    <a14:imgEffect>
                      <a14:brightnessContrast bright="-25000" contras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9" name="Rectángulo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Arial" charset="0"/>
            </a:endParaRPr>
          </a:p>
        </p:txBody>
      </p:sp>
      <p:pic>
        <p:nvPicPr>
          <p:cNvPr id="10" name="Imagen 9"/>
          <p:cNvPicPr>
            <a:picLocks noChangeAspect="1"/>
          </p:cNvPicPr>
          <p:nvPr userDrawn="1"/>
        </p:nvPicPr>
        <p:blipFill>
          <a:blip r:embed="rId4"/>
          <a:stretch>
            <a:fillRect/>
          </a:stretch>
        </p:blipFill>
        <p:spPr>
          <a:xfrm>
            <a:off x="540000" y="540000"/>
            <a:ext cx="1820571" cy="432000"/>
          </a:xfrm>
          <a:prstGeom prst="rect">
            <a:avLst/>
          </a:prstGeom>
        </p:spPr>
      </p:pic>
      <p:sp>
        <p:nvSpPr>
          <p:cNvPr id="11" name="Text Placeholder 7"/>
          <p:cNvSpPr>
            <a:spLocks noGrp="1"/>
          </p:cNvSpPr>
          <p:nvPr>
            <p:ph type="body" sz="quarter" idx="10" hasCustomPrompt="1"/>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 en caso de ser necesario</a:t>
            </a:r>
          </a:p>
        </p:txBody>
      </p:sp>
      <p:sp>
        <p:nvSpPr>
          <p:cNvPr id="6" name="Title 5"/>
          <p:cNvSpPr>
            <a:spLocks noGrp="1"/>
          </p:cNvSpPr>
          <p:nvPr>
            <p:ph type="title" hasCustomPrompt="1"/>
          </p:nvPr>
        </p:nvSpPr>
        <p:spPr>
          <a:xfrm>
            <a:off x="1236000" y="1512000"/>
            <a:ext cx="9720000" cy="2679325"/>
          </a:xfrm>
          <a:prstGeom prst="rect">
            <a:avLst/>
          </a:prstGeom>
        </p:spPr>
        <p:txBody>
          <a:bodyPr lIns="0" tIns="0" rIns="0" bIns="0" anchor="b" anchorCtr="0"/>
          <a:lstStyle>
            <a:lvl1pPr>
              <a:defRPr sz="4000" b="1" i="0" baseline="0">
                <a:solidFill>
                  <a:schemeClr val="bg1"/>
                </a:solidFill>
                <a:latin typeface="Arial" charset="0"/>
                <a:ea typeface="Arial" charset="0"/>
                <a:cs typeface="Arial" charset="0"/>
              </a:defRPr>
            </a:lvl1pPr>
          </a:lstStyle>
          <a:p>
            <a:r>
              <a:rPr lang="es-ES_tradnl" noProof="0" dirty="0"/>
              <a:t>Haga clic para editar el título</a:t>
            </a:r>
          </a:p>
        </p:txBody>
      </p:sp>
      <p:pic>
        <p:nvPicPr>
          <p:cNvPr id="7" name="Imagen 6"/>
          <p:cNvPicPr>
            <a:picLocks noChangeAspect="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a:xfrm>
            <a:off x="10455964" y="96416"/>
            <a:ext cx="1453937" cy="946055"/>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stretch>
            <a:fillRect/>
          </a:stretch>
        </p:blipFill>
        <p:spPr>
          <a:xfrm>
            <a:off x="540000" y="540000"/>
            <a:ext cx="432000" cy="432000"/>
          </a:xfrm>
          <a:prstGeom prst="rect">
            <a:avLst/>
          </a:prstGeom>
        </p:spPr>
      </p:pic>
      <p:sp>
        <p:nvSpPr>
          <p:cNvPr id="2" name="Marcador de fecha 1"/>
          <p:cNvSpPr>
            <a:spLocks noGrp="1"/>
          </p:cNvSpPr>
          <p:nvPr>
            <p:ph type="dt" sz="half" idx="10"/>
          </p:nvPr>
        </p:nvSpPr>
        <p:spPr/>
        <p:txBody>
          <a:bodyPr/>
          <a:lstStyle/>
          <a:p>
            <a:endParaRPr lang="en-US" dirty="0"/>
          </a:p>
        </p:txBody>
      </p:sp>
      <p:sp>
        <p:nvSpPr>
          <p:cNvPr id="3" name="Marcador de pie de página 2"/>
          <p:cNvSpPr>
            <a:spLocks noGrp="1"/>
          </p:cNvSpPr>
          <p:nvPr>
            <p:ph type="ftr" sz="quarter" idx="11"/>
          </p:nvPr>
        </p:nvSpPr>
        <p:spPr/>
        <p:txBody>
          <a:bodyPr/>
          <a:lstStyle/>
          <a:p>
            <a:endParaRPr lang="es-ES_tradnl" dirty="0"/>
          </a:p>
        </p:txBody>
      </p:sp>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1912" y="207217"/>
            <a:ext cx="1288800" cy="76478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 Título diapositiva">
    <p:spTree>
      <p:nvGrpSpPr>
        <p:cNvPr id="1" name=""/>
        <p:cNvGrpSpPr/>
        <p:nvPr/>
      </p:nvGrpSpPr>
      <p:grpSpPr>
        <a:xfrm>
          <a:off x="0" y="0"/>
          <a:ext cx="0" cy="0"/>
          <a:chOff x="0" y="0"/>
          <a:chExt cx="0" cy="0"/>
        </a:xfrm>
      </p:grpSpPr>
      <p:sp>
        <p:nvSpPr>
          <p:cNvPr id="9" name="Title 5"/>
          <p:cNvSpPr>
            <a:spLocks noGrp="1"/>
          </p:cNvSpPr>
          <p:nvPr>
            <p:ph type="title" hasCustomPrompt="1"/>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_tradnl" noProof="0" dirty="0"/>
              <a:t>Haga clic para editar el título</a:t>
            </a:r>
          </a:p>
        </p:txBody>
      </p:sp>
      <p:sp>
        <p:nvSpPr>
          <p:cNvPr id="10" name="Text Placeholder 7"/>
          <p:cNvSpPr>
            <a:spLocks noGrp="1"/>
          </p:cNvSpPr>
          <p:nvPr>
            <p:ph type="body" sz="quarter" idx="10" hasCustomPrompt="1"/>
          </p:nvPr>
        </p:nvSpPr>
        <p:spPr>
          <a:xfrm>
            <a:off x="1224000" y="1079998"/>
            <a:ext cx="9720000" cy="720000"/>
          </a:xfrm>
          <a:prstGeom prst="rect">
            <a:avLst/>
          </a:prstGeom>
        </p:spPr>
        <p:txBody>
          <a:bodyPr lIns="0" tIns="36000" rIns="0" bIns="36000"/>
          <a:lstStyle>
            <a:lvl1pPr marL="0" indent="0">
              <a:buNone/>
              <a:defRPr sz="1600" b="1" i="0" baseline="0">
                <a:solidFill>
                  <a:schemeClr val="bg1">
                    <a:lumMod val="65000"/>
                  </a:schemeClr>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a:t>
            </a:r>
          </a:p>
        </p:txBody>
      </p:sp>
      <p:pic>
        <p:nvPicPr>
          <p:cNvPr id="5" name="Imagen 4"/>
          <p:cNvPicPr>
            <a:picLocks noChangeAspect="1"/>
          </p:cNvPicPr>
          <p:nvPr userDrawn="1"/>
        </p:nvPicPr>
        <p:blipFill>
          <a:blip r:embed="rId2"/>
          <a:stretch>
            <a:fillRect/>
          </a:stretch>
        </p:blipFill>
        <p:spPr>
          <a:xfrm>
            <a:off x="540000" y="540000"/>
            <a:ext cx="432000" cy="432000"/>
          </a:xfrm>
          <a:prstGeom prst="rect">
            <a:avLst/>
          </a:prstGeom>
        </p:spPr>
      </p:pic>
      <p:sp>
        <p:nvSpPr>
          <p:cNvPr id="2" name="Marcador de fecha 1"/>
          <p:cNvSpPr>
            <a:spLocks noGrp="1"/>
          </p:cNvSpPr>
          <p:nvPr>
            <p:ph type="dt" sz="half" idx="11"/>
          </p:nvPr>
        </p:nvSpPr>
        <p:spPr/>
        <p:txBody>
          <a:bodyPr/>
          <a:lstStyle/>
          <a:p>
            <a:endParaRPr lang="en-US" dirty="0"/>
          </a:p>
        </p:txBody>
      </p:sp>
      <p:sp>
        <p:nvSpPr>
          <p:cNvPr id="3" name="Marcador de pie de página 2"/>
          <p:cNvSpPr>
            <a:spLocks noGrp="1"/>
          </p:cNvSpPr>
          <p:nvPr>
            <p:ph type="ftr" sz="quarter" idx="12"/>
          </p:nvPr>
        </p:nvSpPr>
        <p:spPr/>
        <p:txBody>
          <a:bodyPr/>
          <a:lstStyle/>
          <a:p>
            <a:endParaRPr lang="es-ES_tradnl" dirty="0"/>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1912" y="207217"/>
            <a:ext cx="1288800" cy="764783"/>
          </a:xfrm>
          <a:prstGeom prst="rect">
            <a:avLst/>
          </a:prstGeom>
        </p:spPr>
      </p:pic>
    </p:spTree>
    <p:extLst>
      <p:ext uri="{BB962C8B-B14F-4D97-AF65-F5344CB8AC3E}">
        <p14:creationId xmlns:p14="http://schemas.microsoft.com/office/powerpoint/2010/main" val="21407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quipo individual">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1224000" y="1900362"/>
            <a:ext cx="4444332" cy="4312868"/>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6" name="Title 5"/>
          <p:cNvSpPr>
            <a:spLocks noGrp="1"/>
          </p:cNvSpPr>
          <p:nvPr>
            <p:ph type="title" hasCustomPrompt="1"/>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_tradnl" noProof="0" dirty="0"/>
              <a:t>Haga clic para editar el título</a:t>
            </a:r>
          </a:p>
        </p:txBody>
      </p:sp>
      <p:pic>
        <p:nvPicPr>
          <p:cNvPr id="9" name="Imagen 8"/>
          <p:cNvPicPr>
            <a:picLocks noChangeAspect="1"/>
          </p:cNvPicPr>
          <p:nvPr userDrawn="1"/>
        </p:nvPicPr>
        <p:blipFill>
          <a:blip r:embed="rId2"/>
          <a:stretch>
            <a:fillRect/>
          </a:stretch>
        </p:blipFill>
        <p:spPr>
          <a:xfrm>
            <a:off x="540000" y="540000"/>
            <a:ext cx="432000" cy="432000"/>
          </a:xfrm>
          <a:prstGeom prst="rect">
            <a:avLst/>
          </a:prstGeom>
        </p:spPr>
      </p:pic>
      <p:sp>
        <p:nvSpPr>
          <p:cNvPr id="10" name="Text Placeholder 7"/>
          <p:cNvSpPr>
            <a:spLocks noGrp="1"/>
          </p:cNvSpPr>
          <p:nvPr>
            <p:ph type="body" sz="quarter" idx="10" hasCustomPrompt="1"/>
          </p:nvPr>
        </p:nvSpPr>
        <p:spPr>
          <a:xfrm>
            <a:off x="1224000" y="1079998"/>
            <a:ext cx="9720000" cy="720000"/>
          </a:xfrm>
          <a:prstGeom prst="rect">
            <a:avLst/>
          </a:prstGeom>
        </p:spPr>
        <p:txBody>
          <a:bodyPr lIns="0" tIns="36000" rIns="0" bIns="36000"/>
          <a:lstStyle>
            <a:lvl1pPr marL="0" indent="0">
              <a:buNone/>
              <a:defRPr sz="1600" b="1" i="0" baseline="0">
                <a:solidFill>
                  <a:schemeClr val="bg1">
                    <a:lumMod val="65000"/>
                  </a:schemeClr>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a:t>
            </a:r>
          </a:p>
        </p:txBody>
      </p:sp>
      <p:sp>
        <p:nvSpPr>
          <p:cNvPr id="2" name="Marcador de fecha 1"/>
          <p:cNvSpPr>
            <a:spLocks noGrp="1"/>
          </p:cNvSpPr>
          <p:nvPr>
            <p:ph type="dt" sz="half" idx="13"/>
          </p:nvPr>
        </p:nvSpPr>
        <p:spPr/>
        <p:txBody>
          <a:bodyPr/>
          <a:lstStyle/>
          <a:p>
            <a:endParaRPr lang="en-US" dirty="0"/>
          </a:p>
        </p:txBody>
      </p:sp>
      <p:sp>
        <p:nvSpPr>
          <p:cNvPr id="3" name="Marcador de pie de página 2"/>
          <p:cNvSpPr>
            <a:spLocks noGrp="1"/>
          </p:cNvSpPr>
          <p:nvPr>
            <p:ph type="ftr" sz="quarter" idx="14"/>
          </p:nvPr>
        </p:nvSpPr>
        <p:spPr/>
        <p:txBody>
          <a:bodyPr/>
          <a:lstStyle/>
          <a:p>
            <a:endParaRPr lang="es-ES_tradnl" dirty="0"/>
          </a:p>
        </p:txBody>
      </p:sp>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1912" y="207217"/>
            <a:ext cx="1288800" cy="764783"/>
          </a:xfrm>
          <a:prstGeom prst="rect">
            <a:avLst/>
          </a:prstGeom>
        </p:spPr>
      </p:pic>
    </p:spTree>
    <p:extLst>
      <p:ext uri="{BB962C8B-B14F-4D97-AF65-F5344CB8AC3E}">
        <p14:creationId xmlns:p14="http://schemas.microsoft.com/office/powerpoint/2010/main" val="49237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umeraciones gigante">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stretch>
            <a:fillRect/>
          </a:stretch>
        </p:blipFill>
        <p:spPr>
          <a:xfrm>
            <a:off x="540000" y="540000"/>
            <a:ext cx="432000" cy="432000"/>
          </a:xfrm>
          <a:prstGeom prst="rect">
            <a:avLst/>
          </a:prstGeom>
        </p:spPr>
      </p:pic>
      <p:sp>
        <p:nvSpPr>
          <p:cNvPr id="12" name="Text Placeholder 7"/>
          <p:cNvSpPr>
            <a:spLocks noGrp="1"/>
          </p:cNvSpPr>
          <p:nvPr>
            <p:ph type="body" sz="quarter" idx="10" hasCustomPrompt="1"/>
          </p:nvPr>
        </p:nvSpPr>
        <p:spPr>
          <a:xfrm>
            <a:off x="0" y="1080000"/>
            <a:ext cx="6121101" cy="5778000"/>
          </a:xfrm>
          <a:prstGeom prst="rect">
            <a:avLst/>
          </a:prstGeom>
        </p:spPr>
        <p:txBody>
          <a:bodyPr lIns="0" tIns="36000" rIns="0" bIns="36000" anchor="ctr" anchorCtr="0">
            <a:normAutofit/>
          </a:bodyPr>
          <a:lstStyle>
            <a:lvl1pPr marL="0" indent="0" algn="ctr">
              <a:buNone/>
              <a:defRPr sz="40000" b="1" i="0" baseline="0">
                <a:solidFill>
                  <a:schemeClr val="bg2"/>
                </a:solidFill>
                <a:latin typeface="arial" charset="0"/>
                <a:ea typeface="Arial" charset="0"/>
                <a:cs typeface="Arial" charset="0"/>
              </a:defRPr>
            </a:lvl1pPr>
            <a:lvl2pPr marL="457200" indent="0">
              <a:buNone/>
              <a:defRPr/>
            </a:lvl2pPr>
          </a:lstStyle>
          <a:p>
            <a:pPr lvl="0"/>
            <a:r>
              <a:rPr lang="es-ES_tradnl" noProof="0" dirty="0"/>
              <a:t>Nº</a:t>
            </a:r>
          </a:p>
        </p:txBody>
      </p:sp>
      <p:sp>
        <p:nvSpPr>
          <p:cNvPr id="2" name="Marcador de fecha 1"/>
          <p:cNvSpPr>
            <a:spLocks noGrp="1"/>
          </p:cNvSpPr>
          <p:nvPr>
            <p:ph type="dt" sz="half" idx="11"/>
          </p:nvPr>
        </p:nvSpPr>
        <p:spPr/>
        <p:txBody>
          <a:bodyPr/>
          <a:lstStyle/>
          <a:p>
            <a:endParaRPr lang="en-US" dirty="0"/>
          </a:p>
        </p:txBody>
      </p:sp>
      <p:sp>
        <p:nvSpPr>
          <p:cNvPr id="3" name="Marcador de pie de página 2"/>
          <p:cNvSpPr>
            <a:spLocks noGrp="1"/>
          </p:cNvSpPr>
          <p:nvPr>
            <p:ph type="ftr" sz="quarter" idx="12"/>
          </p:nvPr>
        </p:nvSpPr>
        <p:spPr/>
        <p:txBody>
          <a:bodyPr/>
          <a:lstStyle/>
          <a:p>
            <a:endParaRPr lang="es-ES_tradnl" dirty="0"/>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1912" y="207217"/>
            <a:ext cx="1288800" cy="764783"/>
          </a:xfrm>
          <a:prstGeom prst="rect">
            <a:avLst/>
          </a:prstGeom>
        </p:spPr>
      </p:pic>
    </p:spTree>
    <p:extLst>
      <p:ext uri="{BB962C8B-B14F-4D97-AF65-F5344CB8AC3E}">
        <p14:creationId xmlns:p14="http://schemas.microsoft.com/office/powerpoint/2010/main" val="89902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inal">
    <p:spTree>
      <p:nvGrpSpPr>
        <p:cNvPr id="1" name=""/>
        <p:cNvGrpSpPr/>
        <p:nvPr/>
      </p:nvGrpSpPr>
      <p:grpSpPr>
        <a:xfrm>
          <a:off x="0" y="0"/>
          <a:ext cx="0" cy="0"/>
          <a:chOff x="0" y="0"/>
          <a:chExt cx="0" cy="0"/>
        </a:xfrm>
      </p:grpSpPr>
      <p:sp>
        <p:nvSpPr>
          <p:cNvPr id="6" name="Rectángulo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Arial" charset="0"/>
            </a:endParaRPr>
          </a:p>
        </p:txBody>
      </p:sp>
      <p:pic>
        <p:nvPicPr>
          <p:cNvPr id="7" name="Imagen 6"/>
          <p:cNvPicPr>
            <a:picLocks noChangeAspect="1"/>
          </p:cNvPicPr>
          <p:nvPr userDrawn="1"/>
        </p:nvPicPr>
        <p:blipFill>
          <a:blip r:embed="rId2"/>
          <a:stretch>
            <a:fillRect/>
          </a:stretch>
        </p:blipFill>
        <p:spPr>
          <a:xfrm>
            <a:off x="8580964" y="5348514"/>
            <a:ext cx="2940358" cy="705686"/>
          </a:xfrm>
          <a:prstGeom prst="rect">
            <a:avLst/>
          </a:prstGeom>
        </p:spPr>
      </p:pic>
      <p:pic>
        <p:nvPicPr>
          <p:cNvPr id="4" name="Imagen 3"/>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503581" y="4949919"/>
            <a:ext cx="1881811" cy="1224466"/>
          </a:xfrm>
          <a:prstGeom prst="rect">
            <a:avLst/>
          </a:prstGeom>
        </p:spPr>
      </p:pic>
    </p:spTree>
    <p:extLst>
      <p:ext uri="{BB962C8B-B14F-4D97-AF65-F5344CB8AC3E}">
        <p14:creationId xmlns:p14="http://schemas.microsoft.com/office/powerpoint/2010/main" val="209942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2"/>
          </p:nvPr>
        </p:nvSpPr>
        <p:spPr>
          <a:xfrm>
            <a:off x="11353801" y="6336000"/>
            <a:ext cx="838199" cy="360000"/>
          </a:xfrm>
          <a:prstGeom prst="rect">
            <a:avLst/>
          </a:prstGeom>
        </p:spPr>
        <p:txBody>
          <a:bodyPr vert="horz" lIns="91440" tIns="45720" rIns="91440" bIns="45720" rtlCol="0" anchor="ctr"/>
          <a:lstStyle>
            <a:lvl1pPr algn="l">
              <a:defRPr sz="1000" baseline="0">
                <a:solidFill>
                  <a:schemeClr val="tx1"/>
                </a:solidFill>
              </a:defRPr>
            </a:lvl1pPr>
          </a:lstStyle>
          <a:p>
            <a:endParaRPr lang="en-US" dirty="0"/>
          </a:p>
        </p:txBody>
      </p:sp>
      <p:sp>
        <p:nvSpPr>
          <p:cNvPr id="8" name="Rectángulo 7"/>
          <p:cNvSpPr/>
          <p:nvPr userDrawn="1"/>
        </p:nvSpPr>
        <p:spPr>
          <a:xfrm>
            <a:off x="1" y="6336000"/>
            <a:ext cx="838199" cy="360000"/>
          </a:xfrm>
          <a:prstGeom prst="rect">
            <a:avLst/>
          </a:prstGeom>
        </p:spPr>
        <p:txBody>
          <a:bodyPr wrap="square" anchor="ctr" anchorCtr="0">
            <a:spAutoFit/>
          </a:bodyPr>
          <a:lstStyle/>
          <a:p>
            <a:pPr algn="r"/>
            <a:fld id="{1A290D8D-6BA0-418D-AFED-C65293F70DA0}" type="slidenum">
              <a:rPr lang="en-US" sz="1000" b="0" i="0" baseline="0" smtClean="0">
                <a:solidFill>
                  <a:schemeClr val="tx1"/>
                </a:solidFill>
                <a:latin typeface="Arial" charset="0"/>
                <a:ea typeface="Arial" charset="0"/>
                <a:cs typeface="Arial" charset="0"/>
              </a:rPr>
              <a:pPr algn="r"/>
              <a:t>‹Nº›</a:t>
            </a:fld>
            <a:endParaRPr lang="es-ES_tradnl" sz="1000" baseline="0" dirty="0"/>
          </a:p>
        </p:txBody>
      </p:sp>
      <p:sp>
        <p:nvSpPr>
          <p:cNvPr id="16" name="Marcador de pie de página 15"/>
          <p:cNvSpPr>
            <a:spLocks noGrp="1"/>
          </p:cNvSpPr>
          <p:nvPr>
            <p:ph type="ftr" sz="quarter" idx="3"/>
          </p:nvPr>
        </p:nvSpPr>
        <p:spPr>
          <a:xfrm>
            <a:off x="838200" y="6336000"/>
            <a:ext cx="10515600" cy="360000"/>
          </a:xfrm>
          <a:prstGeom prst="rect">
            <a:avLst/>
          </a:prstGeom>
        </p:spPr>
        <p:txBody>
          <a:bodyPr vert="horz" lIns="91440" tIns="45720" rIns="91440" bIns="45720" rtlCol="0" anchor="ctr"/>
          <a:lstStyle>
            <a:lvl1pPr algn="ctr">
              <a:defRPr sz="1000" baseline="0">
                <a:solidFill>
                  <a:schemeClr val="tx1"/>
                </a:solidFill>
              </a:defRPr>
            </a:lvl1pPr>
          </a:lstStyle>
          <a:p>
            <a:endParaRPr lang="es-ES_tradnl" dirty="0"/>
          </a:p>
        </p:txBody>
      </p:sp>
    </p:spTree>
    <p:extLst>
      <p:ext uri="{BB962C8B-B14F-4D97-AF65-F5344CB8AC3E}">
        <p14:creationId xmlns:p14="http://schemas.microsoft.com/office/powerpoint/2010/main" val="150332009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787" r:id="rId3"/>
    <p:sldLayoutId id="2147483800" r:id="rId4"/>
    <p:sldLayoutId id="2147483850" r:id="rId5"/>
    <p:sldLayoutId id="2147483851" r:id="rId6"/>
    <p:sldLayoutId id="2147483795" r:id="rId7"/>
  </p:sldLayoutIdLst>
  <p:hf sldNum="0" hdr="0" dt="0"/>
  <p:txStyles>
    <p:titleStyle>
      <a:lvl1pPr algn="l" defTabSz="914400" rtl="0" eaLnBrk="1" latinLnBrk="0" hangingPunct="1">
        <a:lnSpc>
          <a:spcPct val="90000"/>
        </a:lnSpc>
        <a:spcBef>
          <a:spcPct val="0"/>
        </a:spcBef>
        <a:buNone/>
        <a:defRPr sz="4000" b="1" i="0" kern="1200" baseline="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i="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Tx/>
        <a:buNone/>
        <a:defRPr sz="1600" b="1" kern="1200" baseline="0">
          <a:solidFill>
            <a:schemeClr val="tx2"/>
          </a:solidFill>
          <a:latin typeface="+mn-lt"/>
          <a:ea typeface="+mn-ea"/>
          <a:cs typeface="+mn-cs"/>
        </a:defRPr>
      </a:lvl2pPr>
      <a:lvl3pPr marL="914400" indent="0" algn="l" defTabSz="914400" rtl="0" eaLnBrk="1" latinLnBrk="0" hangingPunct="1">
        <a:lnSpc>
          <a:spcPct val="90000"/>
        </a:lnSpc>
        <a:spcBef>
          <a:spcPts val="500"/>
        </a:spcBef>
        <a:buFontTx/>
        <a:buNone/>
        <a:defRPr sz="1600" b="1"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Tx/>
        <a:buNone/>
        <a:defRPr sz="1600" b="1"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Tx/>
        <a:buNone/>
        <a:defRPr sz="16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dominio.com/" TargetMode="External"/><Relationship Id="rId2" Type="http://schemas.openxmlformats.org/officeDocument/2006/relationships/hyperlink" Target="mailto:ast@aragon.e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p:cNvSpPr>
            <a:spLocks noGrp="1"/>
          </p:cNvSpPr>
          <p:nvPr>
            <p:ph type="body" sz="quarter" idx="10"/>
          </p:nvPr>
        </p:nvSpPr>
        <p:spPr>
          <a:xfrm>
            <a:off x="1236000" y="5080691"/>
            <a:ext cx="9720000" cy="221599"/>
          </a:xfrm>
        </p:spPr>
        <p:txBody>
          <a:bodyPr/>
          <a:lstStyle/>
          <a:p>
            <a:r>
              <a:rPr lang="es-ES_tradnl" dirty="0" smtClean="0"/>
              <a:t>Diciembre 2021 – enero 2022</a:t>
            </a:r>
            <a:endParaRPr lang="es-ES_tradnl" dirty="0"/>
          </a:p>
        </p:txBody>
      </p:sp>
      <p:sp>
        <p:nvSpPr>
          <p:cNvPr id="6" name="Título 5"/>
          <p:cNvSpPr>
            <a:spLocks noGrp="1"/>
          </p:cNvSpPr>
          <p:nvPr>
            <p:ph type="title"/>
          </p:nvPr>
        </p:nvSpPr>
        <p:spPr>
          <a:xfrm>
            <a:off x="1236000" y="1551314"/>
            <a:ext cx="9720000" cy="3298023"/>
          </a:xfrm>
        </p:spPr>
        <p:txBody>
          <a:bodyPr/>
          <a:lstStyle/>
          <a:p>
            <a:r>
              <a:rPr lang="es-ES" sz="4800" dirty="0" smtClean="0"/>
              <a:t>PROCESO PARTICIPATIVO</a:t>
            </a:r>
            <a:br>
              <a:rPr lang="es-ES" sz="4800" dirty="0" smtClean="0"/>
            </a:br>
            <a:r>
              <a:rPr lang="es-ES" sz="4000" dirty="0" smtClean="0"/>
              <a:t>Aportaciones recibidas al Anteproyecto </a:t>
            </a:r>
            <a:r>
              <a:rPr lang="es-ES" sz="4000" dirty="0"/>
              <a:t>de Ley de medidas para la implantación y desarrollo en Aragón de tecnologías en la nube (Tecnologías Cloud)</a:t>
            </a:r>
            <a:endParaRPr lang="es-ES_tradnl" sz="4000" dirty="0"/>
          </a:p>
        </p:txBody>
      </p:sp>
    </p:spTree>
    <p:extLst>
      <p:ext uri="{BB962C8B-B14F-4D97-AF65-F5344CB8AC3E}">
        <p14:creationId xmlns:p14="http://schemas.microsoft.com/office/powerpoint/2010/main" val="33755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5</a:t>
            </a:r>
            <a:endParaRPr lang="es-ES" dirty="0"/>
          </a:p>
        </p:txBody>
      </p:sp>
      <p:sp>
        <p:nvSpPr>
          <p:cNvPr id="3" name="Marcador de texto 2"/>
          <p:cNvSpPr>
            <a:spLocks noGrp="1"/>
          </p:cNvSpPr>
          <p:nvPr>
            <p:ph type="body" sz="quarter" idx="10"/>
          </p:nvPr>
        </p:nvSpPr>
        <p:spPr/>
        <p:txBody>
          <a:bodyPr/>
          <a:lstStyle/>
          <a:p>
            <a:r>
              <a:rPr lang="es-ES" dirty="0"/>
              <a:t>CAPÍTULO III - Solución Cloud Certificada de Aragón</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472641844"/>
              </p:ext>
            </p:extLst>
          </p:nvPr>
        </p:nvGraphicFramePr>
        <p:xfrm>
          <a:off x="918636" y="1559273"/>
          <a:ext cx="10527888" cy="4968240"/>
        </p:xfrm>
        <a:graphic>
          <a:graphicData uri="http://schemas.openxmlformats.org/drawingml/2006/table">
            <a:tbl>
              <a:tblPr firstRow="1" bandRow="1">
                <a:tableStyleId>{5940675A-B579-460E-94D1-54222C63F5DA}</a:tableStyleId>
              </a:tblPr>
              <a:tblGrid>
                <a:gridCol w="3190656">
                  <a:extLst>
                    <a:ext uri="{9D8B030D-6E8A-4147-A177-3AD203B41FA5}">
                      <a16:colId xmlns:a16="http://schemas.microsoft.com/office/drawing/2014/main" val="929489083"/>
                    </a:ext>
                  </a:extLst>
                </a:gridCol>
                <a:gridCol w="318640">
                  <a:extLst>
                    <a:ext uri="{9D8B030D-6E8A-4147-A177-3AD203B41FA5}">
                      <a16:colId xmlns:a16="http://schemas.microsoft.com/office/drawing/2014/main" val="3635312625"/>
                    </a:ext>
                  </a:extLst>
                </a:gridCol>
                <a:gridCol w="3509296">
                  <a:extLst>
                    <a:ext uri="{9D8B030D-6E8A-4147-A177-3AD203B41FA5}">
                      <a16:colId xmlns:a16="http://schemas.microsoft.com/office/drawing/2014/main" val="3694192256"/>
                    </a:ext>
                  </a:extLst>
                </a:gridCol>
                <a:gridCol w="3509296">
                  <a:extLst>
                    <a:ext uri="{9D8B030D-6E8A-4147-A177-3AD203B41FA5}">
                      <a16:colId xmlns:a16="http://schemas.microsoft.com/office/drawing/2014/main" val="581094399"/>
                    </a:ext>
                  </a:extLst>
                </a:gridCol>
              </a:tblGrid>
              <a:tr h="2741162">
                <a:tc>
                  <a:txBody>
                    <a:bodyPr/>
                    <a:lstStyle/>
                    <a:p>
                      <a:pPr algn="l" fontAlgn="ctr"/>
                      <a:endParaRPr lang="es-ES" sz="1800" kern="1200" dirty="0" smtClean="0">
                        <a:solidFill>
                          <a:schemeClr val="tx1"/>
                        </a:solidFill>
                        <a:latin typeface="+mn-lt"/>
                        <a:ea typeface="+mn-ea"/>
                        <a:cs typeface="+mn-cs"/>
                      </a:endParaRPr>
                    </a:p>
                    <a:p>
                      <a:pPr algn="l" fontAlgn="ctr"/>
                      <a:r>
                        <a:rPr lang="es-ES" sz="1800" kern="1200" dirty="0" smtClean="0">
                          <a:solidFill>
                            <a:schemeClr val="tx1"/>
                          </a:solidFill>
                          <a:latin typeface="+mn-lt"/>
                          <a:ea typeface="+mn-ea"/>
                          <a:cs typeface="+mn-cs"/>
                        </a:rPr>
                        <a:t>Artículo </a:t>
                      </a:r>
                      <a:r>
                        <a:rPr lang="es-ES" sz="1800" kern="1200" dirty="0">
                          <a:solidFill>
                            <a:schemeClr val="tx1"/>
                          </a:solidFill>
                          <a:latin typeface="+mn-lt"/>
                          <a:ea typeface="+mn-ea"/>
                          <a:cs typeface="+mn-cs"/>
                        </a:rPr>
                        <a:t>21. Requisitos</a:t>
                      </a:r>
                      <a:r>
                        <a:rPr lang="es-ES" sz="1100" b="0" i="0" u="none" strike="noStrike" dirty="0">
                          <a:solidFill>
                            <a:srgbClr val="000000"/>
                          </a:solidFill>
                          <a:effectLst/>
                          <a:latin typeface="Calibri" panose="020F0502020204030204" pitchFamily="34" charset="0"/>
                        </a:rPr>
                        <a:t>.</a:t>
                      </a:r>
                    </a:p>
                  </a:txBody>
                  <a:tcPr>
                    <a:solidFill>
                      <a:schemeClr val="bg1">
                        <a:lumMod val="85000"/>
                      </a:schemeClr>
                    </a:solidFill>
                  </a:tcPr>
                </a:tc>
                <a:tc gridSpan="3">
                  <a:txBody>
                    <a:bodyPr/>
                    <a:lstStyle/>
                    <a:p>
                      <a:r>
                        <a:rPr lang="es-ES" sz="1600" dirty="0" smtClean="0"/>
                        <a:t>1. Para obtener la calificación como Solución Cloud Certificada de Aragón los proveedores de servicios de tecnologías Cloud deberán acreditar el cumplimiento de los siguientes requisitos:</a:t>
                      </a:r>
                    </a:p>
                    <a:p>
                      <a:r>
                        <a:rPr lang="es-ES" sz="1600" dirty="0" smtClean="0"/>
                        <a:t>b) Requisitos técnicos:</a:t>
                      </a:r>
                    </a:p>
                    <a:p>
                      <a:r>
                        <a:rPr lang="es-ES" sz="1600" dirty="0" smtClean="0"/>
                        <a:t>7º. Disponer, para los servicios que así se consideren, de presencia en el territorio de la Unión Europea.</a:t>
                      </a:r>
                    </a:p>
                    <a:p>
                      <a:r>
                        <a:rPr lang="es-ES" sz="1600" dirty="0" smtClean="0"/>
                        <a:t>8º. Disponer, para los servicios que así se consideren, de presencia en el territorio del Estado español.</a:t>
                      </a:r>
                    </a:p>
                    <a:p>
                      <a:r>
                        <a:rPr lang="es-ES" sz="1600" dirty="0" smtClean="0"/>
                        <a:t>9º. Disponer, para los servicios que así se consideren, de presencia en el territorio de la Comunidad Autónoma de Aragón, para garantizar una latencia mínima de interconexión.</a:t>
                      </a:r>
                      <a:endParaRPr lang="es-ES" sz="1600" dirty="0"/>
                    </a:p>
                  </a:txBody>
                  <a:tcPr>
                    <a:solidFill>
                      <a:schemeClr val="bg1">
                        <a:lumMod val="85000"/>
                      </a:schemeClr>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134105716"/>
                  </a:ext>
                </a:extLst>
              </a:tr>
              <a:tr h="884246">
                <a:tc gridSpan="4">
                  <a:txBody>
                    <a:bodyPr/>
                    <a:lstStyle/>
                    <a:p>
                      <a:r>
                        <a:rPr lang="es-ES" dirty="0" smtClean="0"/>
                        <a:t>INCLUIR REFERENCIA</a:t>
                      </a:r>
                    </a:p>
                    <a:p>
                      <a:r>
                        <a:rPr lang="es-ES" dirty="0" smtClean="0"/>
                        <a:t>Se propone incluir una referencia de dónde van a estar definidos los servicios a los que hacen referencia estos requisitos. Para evitar la arbitrariedad en la interpretación.</a:t>
                      </a:r>
                      <a:endParaRPr lang="es-ES" dirty="0"/>
                    </a:p>
                  </a:txBody>
                  <a:tcPr>
                    <a:solidFill>
                      <a:schemeClr val="bg1">
                        <a:lumMod val="85000"/>
                      </a:schemeClr>
                    </a:solidFill>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672631186"/>
                  </a:ext>
                </a:extLst>
              </a:tr>
              <a:tr h="353698">
                <a:tc gridSpan="2">
                  <a:txBody>
                    <a:bodyPr/>
                    <a:lstStyle/>
                    <a:p>
                      <a:endParaRPr lang="es-ES"/>
                    </a:p>
                  </a:txBody>
                  <a:tcPr/>
                </a:tc>
                <a:tc hMerge="1">
                  <a:txBody>
                    <a:bodyPr/>
                    <a:lstStyle/>
                    <a:p>
                      <a:endParaRPr lang="es-ES"/>
                    </a:p>
                  </a:txBody>
                  <a:tcPr/>
                </a:tc>
                <a:tc>
                  <a:txBody>
                    <a:bodyPr/>
                    <a:lstStyle/>
                    <a:p>
                      <a:endParaRPr lang="es-ES" dirty="0"/>
                    </a:p>
                  </a:txBody>
                  <a:tcPr/>
                </a:tc>
                <a:tc>
                  <a:txBody>
                    <a:bodyPr/>
                    <a:lstStyle/>
                    <a:p>
                      <a:r>
                        <a:rPr lang="es-ES" dirty="0" smtClean="0"/>
                        <a:t>No se acepta</a:t>
                      </a:r>
                      <a:endParaRPr lang="es-ES" dirty="0"/>
                    </a:p>
                  </a:txBody>
                  <a:tcPr/>
                </a:tc>
                <a:extLst>
                  <a:ext uri="{0D108BD9-81ED-4DB2-BD59-A6C34878D82A}">
                    <a16:rowId xmlns:a16="http://schemas.microsoft.com/office/drawing/2014/main" val="1513823454"/>
                  </a:ext>
                </a:extLst>
              </a:tr>
              <a:tr h="640173">
                <a:tc gridSpan="4">
                  <a:txBody>
                    <a:bodyPr/>
                    <a:lstStyle/>
                    <a:p>
                      <a:r>
                        <a:rPr lang="es-ES" dirty="0" smtClean="0"/>
                        <a:t>Este requisito viene dado por el Real Decreto-ley 14/2019, de 31 de octubre, por el que se adoptan medidas urgentes por razones de seguridad pública en materia de administración digital, contratación del sector público y telecomunicaciones</a:t>
                      </a:r>
                      <a:endParaRPr lang="es-ES" dirty="0"/>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111809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5</a:t>
            </a:r>
            <a:endParaRPr lang="es-ES" dirty="0"/>
          </a:p>
        </p:txBody>
      </p:sp>
      <p:sp>
        <p:nvSpPr>
          <p:cNvPr id="3" name="Marcador de texto 2"/>
          <p:cNvSpPr>
            <a:spLocks noGrp="1"/>
          </p:cNvSpPr>
          <p:nvPr>
            <p:ph type="body" sz="quarter" idx="10"/>
          </p:nvPr>
        </p:nvSpPr>
        <p:spPr/>
        <p:txBody>
          <a:bodyPr/>
          <a:lstStyle/>
          <a:p>
            <a:r>
              <a:rPr lang="es-ES" dirty="0"/>
              <a:t>CAPÍTULO III - Solución Cloud Certificada de Aragón</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896870171"/>
              </p:ext>
            </p:extLst>
          </p:nvPr>
        </p:nvGraphicFramePr>
        <p:xfrm>
          <a:off x="918636" y="1559272"/>
          <a:ext cx="10527888" cy="5158814"/>
        </p:xfrm>
        <a:graphic>
          <a:graphicData uri="http://schemas.openxmlformats.org/drawingml/2006/table">
            <a:tbl>
              <a:tblPr firstRow="1" bandRow="1">
                <a:tableStyleId>{5940675A-B579-460E-94D1-54222C63F5DA}</a:tableStyleId>
              </a:tblPr>
              <a:tblGrid>
                <a:gridCol w="3190656">
                  <a:extLst>
                    <a:ext uri="{9D8B030D-6E8A-4147-A177-3AD203B41FA5}">
                      <a16:colId xmlns:a16="http://schemas.microsoft.com/office/drawing/2014/main" val="929489083"/>
                    </a:ext>
                  </a:extLst>
                </a:gridCol>
                <a:gridCol w="7337232">
                  <a:extLst>
                    <a:ext uri="{9D8B030D-6E8A-4147-A177-3AD203B41FA5}">
                      <a16:colId xmlns:a16="http://schemas.microsoft.com/office/drawing/2014/main" val="3635312625"/>
                    </a:ext>
                  </a:extLst>
                </a:gridCol>
              </a:tblGrid>
              <a:tr h="952574">
                <a:tc>
                  <a:txBody>
                    <a:bodyPr/>
                    <a:lstStyle/>
                    <a:p>
                      <a:pPr algn="l" fontAlgn="ctr"/>
                      <a:endParaRPr lang="es-ES" sz="1800" kern="1200" dirty="0" smtClean="0">
                        <a:solidFill>
                          <a:schemeClr val="tx1"/>
                        </a:solidFill>
                        <a:latin typeface="+mn-lt"/>
                        <a:ea typeface="+mn-ea"/>
                        <a:cs typeface="+mn-cs"/>
                      </a:endParaRPr>
                    </a:p>
                    <a:p>
                      <a:pPr algn="l" fontAlgn="ctr"/>
                      <a:r>
                        <a:rPr lang="es-ES" sz="1800" kern="1200" dirty="0" smtClean="0">
                          <a:solidFill>
                            <a:schemeClr val="tx1"/>
                          </a:solidFill>
                          <a:latin typeface="+mn-lt"/>
                          <a:ea typeface="+mn-ea"/>
                          <a:cs typeface="+mn-cs"/>
                        </a:rPr>
                        <a:t>Artículo </a:t>
                      </a:r>
                      <a:r>
                        <a:rPr lang="es-ES" sz="1800" kern="1200" dirty="0">
                          <a:solidFill>
                            <a:schemeClr val="tx1"/>
                          </a:solidFill>
                          <a:latin typeface="+mn-lt"/>
                          <a:ea typeface="+mn-ea"/>
                          <a:cs typeface="+mn-cs"/>
                        </a:rPr>
                        <a:t>21. Requisitos</a:t>
                      </a:r>
                      <a:r>
                        <a:rPr lang="es-ES" sz="1100" b="0" i="0" u="none" strike="noStrike" dirty="0">
                          <a:solidFill>
                            <a:srgbClr val="000000"/>
                          </a:solidFill>
                          <a:effectLst/>
                          <a:latin typeface="Calibri" panose="020F0502020204030204" pitchFamily="34" charset="0"/>
                        </a:rPr>
                        <a:t>.</a:t>
                      </a:r>
                    </a:p>
                  </a:txBody>
                  <a:tcPr>
                    <a:solidFill>
                      <a:schemeClr val="bg1">
                        <a:lumMod val="85000"/>
                      </a:schemeClr>
                    </a:solidFill>
                  </a:tcPr>
                </a:tc>
                <a:tc>
                  <a:txBody>
                    <a:bodyPr/>
                    <a:lstStyle/>
                    <a:p>
                      <a:r>
                        <a:rPr lang="es-ES" sz="1600" dirty="0" smtClean="0"/>
                        <a:t>b) Requisitos técnicos:</a:t>
                      </a:r>
                    </a:p>
                    <a:p>
                      <a:r>
                        <a:rPr lang="es-ES" sz="1600" dirty="0" smtClean="0"/>
                        <a:t>Disponer, para los servicios que así se consideren, de presencia en el territorio de la Unión </a:t>
                      </a:r>
                      <a:r>
                        <a:rPr lang="es-ES" sz="1600" dirty="0" smtClean="0"/>
                        <a:t>Europea /</a:t>
                      </a:r>
                      <a:r>
                        <a:rPr lang="es-ES" sz="1600" baseline="0" dirty="0" smtClean="0"/>
                        <a:t> </a:t>
                      </a:r>
                      <a:r>
                        <a:rPr lang="es-ES" sz="1600" baseline="0" dirty="0" smtClean="0"/>
                        <a:t>Estado español.</a:t>
                      </a:r>
                      <a:endParaRPr lang="es-ES" sz="1600" dirty="0" smtClean="0"/>
                    </a:p>
                  </a:txBody>
                  <a:tcPr>
                    <a:solidFill>
                      <a:schemeClr val="bg1">
                        <a:lumMod val="85000"/>
                      </a:schemeClr>
                    </a:solidFill>
                  </a:tcPr>
                </a:tc>
                <a:extLst>
                  <a:ext uri="{0D108BD9-81ED-4DB2-BD59-A6C34878D82A}">
                    <a16:rowId xmlns:a16="http://schemas.microsoft.com/office/drawing/2014/main" val="3134105716"/>
                  </a:ext>
                </a:extLst>
              </a:tr>
              <a:tr h="1372482">
                <a:tc gridSpan="2">
                  <a:txBody>
                    <a:bodyPr/>
                    <a:lstStyle/>
                    <a:p>
                      <a:r>
                        <a:rPr lang="es-ES" sz="1800" b="1" i="0" kern="1200" dirty="0" smtClean="0">
                          <a:solidFill>
                            <a:schemeClr val="tx1"/>
                          </a:solidFill>
                          <a:effectLst/>
                          <a:latin typeface="+mn-lt"/>
                          <a:ea typeface="+mn-ea"/>
                          <a:cs typeface="+mn-cs"/>
                        </a:rPr>
                        <a:t>Exposición de motivos.</a:t>
                      </a:r>
                    </a:p>
                    <a:p>
                      <a:r>
                        <a:rPr lang="es-ES" sz="1800" b="0" i="0" kern="1200" dirty="0" smtClean="0">
                          <a:solidFill>
                            <a:schemeClr val="tx1"/>
                          </a:solidFill>
                          <a:effectLst/>
                          <a:latin typeface="+mn-lt"/>
                          <a:ea typeface="+mn-ea"/>
                          <a:cs typeface="+mn-cs"/>
                        </a:rPr>
                        <a:t>El </a:t>
                      </a:r>
                      <a:r>
                        <a:rPr lang="es-ES" sz="1800" b="0" i="0" u="sng" kern="1200" dirty="0" smtClean="0">
                          <a:solidFill>
                            <a:schemeClr val="tx1"/>
                          </a:solidFill>
                          <a:effectLst/>
                          <a:latin typeface="+mn-lt"/>
                          <a:ea typeface="+mn-ea"/>
                          <a:cs typeface="+mn-cs"/>
                        </a:rPr>
                        <a:t>artículo 3</a:t>
                      </a:r>
                      <a:r>
                        <a:rPr lang="es-ES" sz="1800" b="0" i="0" kern="1200" dirty="0" smtClean="0">
                          <a:solidFill>
                            <a:schemeClr val="tx1"/>
                          </a:solidFill>
                          <a:effectLst/>
                          <a:latin typeface="+mn-lt"/>
                          <a:ea typeface="+mn-ea"/>
                          <a:cs typeface="+mn-cs"/>
                        </a:rPr>
                        <a:t> del presente real decreto-ley modifica los artículos 9 y 10 de la Ley 39/2015, de 1 de octubre, del Procedimiento Administrativo Común de las Administraciones Públicas…</a:t>
                      </a:r>
                      <a:endParaRPr lang="es-ES" sz="1800" b="1" i="0" kern="1200" dirty="0" smtClean="0">
                        <a:solidFill>
                          <a:schemeClr val="tx1"/>
                        </a:solidFill>
                        <a:effectLst/>
                        <a:latin typeface="+mn-lt"/>
                        <a:ea typeface="+mn-ea"/>
                        <a:cs typeface="+mn-cs"/>
                      </a:endParaRPr>
                    </a:p>
                    <a:p>
                      <a:r>
                        <a:rPr lang="es-ES" sz="1800" b="0" i="0" kern="1200" dirty="0" smtClean="0">
                          <a:solidFill>
                            <a:schemeClr val="tx1"/>
                          </a:solidFill>
                          <a:effectLst/>
                          <a:latin typeface="+mn-lt"/>
                          <a:ea typeface="+mn-ea"/>
                          <a:cs typeface="+mn-cs"/>
                        </a:rPr>
                        <a:t>En la misma línea, el nuevo apartado 3, que se añade tanto al artículo 9 como al artículo 10 de la Ley 39/2015, de 1 de octubre, establece la obligatoriedad de que, en relación con los sistemas previstos en la letra c) del apartado 2 de los artículos 9 y 10, los recursos técnicos necesarios para la recogida, almacenamiento, tratamiento y gestión de dichos sistemas se encuentren situados en </a:t>
                      </a:r>
                      <a:r>
                        <a:rPr lang="es-ES" sz="1800" b="1" i="0" kern="1200" dirty="0" smtClean="0">
                          <a:solidFill>
                            <a:schemeClr val="tx1"/>
                          </a:solidFill>
                          <a:effectLst/>
                          <a:latin typeface="+mn-lt"/>
                          <a:ea typeface="+mn-ea"/>
                          <a:cs typeface="+mn-cs"/>
                        </a:rPr>
                        <a:t>territorio de la Unión Europea</a:t>
                      </a:r>
                      <a:r>
                        <a:rPr lang="es-ES" sz="1800" b="0" i="0" kern="1200" dirty="0" smtClean="0">
                          <a:solidFill>
                            <a:schemeClr val="tx1"/>
                          </a:solidFill>
                          <a:effectLst/>
                          <a:latin typeface="+mn-lt"/>
                          <a:ea typeface="+mn-ea"/>
                          <a:cs typeface="+mn-cs"/>
                        </a:rPr>
                        <a:t>, y en </a:t>
                      </a:r>
                      <a:r>
                        <a:rPr lang="es-ES" sz="1800" b="1" i="0" kern="1200" dirty="0" smtClean="0">
                          <a:solidFill>
                            <a:schemeClr val="tx1"/>
                          </a:solidFill>
                          <a:effectLst/>
                          <a:latin typeface="+mn-lt"/>
                          <a:ea typeface="+mn-ea"/>
                          <a:cs typeface="+mn-cs"/>
                        </a:rPr>
                        <a:t>territorio español </a:t>
                      </a:r>
                      <a:r>
                        <a:rPr lang="es-ES" sz="1800" b="0" i="0" kern="1200" dirty="0" smtClean="0">
                          <a:solidFill>
                            <a:schemeClr val="tx1"/>
                          </a:solidFill>
                          <a:effectLst/>
                          <a:latin typeface="+mn-lt"/>
                          <a:ea typeface="+mn-ea"/>
                          <a:cs typeface="+mn-cs"/>
                        </a:rPr>
                        <a:t>en caso de que se trate de categorías especiales de datos a los que se refiere el artículo 9 del Reglamento (UE) 2016/679, del Parlamento Europeo y del Consejo, de 27 de abril de 2016, relativo a la protección de las personas físicas en lo que respecta al tratamiento de datos personales y a la libre circulación de estos datos y por el que se deroga la Directiva 95/46/CE. Salvo las excepciones que se introducen en la ley, estos datos no podrán ser objeto de transferencia a un tercer país u organización internacional y, en cualquier caso, se encontrarán disponibles para su acceso por parte de las autoridades judiciales y administrativas competentes.</a:t>
                      </a:r>
                      <a:endParaRPr lang="es-ES" sz="1800" b="0" i="0" kern="1200" dirty="0">
                        <a:solidFill>
                          <a:schemeClr val="tx1"/>
                        </a:solidFill>
                        <a:effectLst/>
                        <a:latin typeface="+mn-lt"/>
                        <a:ea typeface="+mn-ea"/>
                        <a:cs typeface="+mn-cs"/>
                      </a:endParaRPr>
                    </a:p>
                  </a:txBody>
                  <a:tcPr/>
                </a:tc>
                <a:tc hMerge="1">
                  <a:txBody>
                    <a:bodyPr/>
                    <a:lstStyle/>
                    <a:p>
                      <a:endParaRPr lang="es-ES"/>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23310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5</a:t>
            </a:r>
            <a:endParaRPr lang="es-ES" dirty="0"/>
          </a:p>
        </p:txBody>
      </p:sp>
      <p:sp>
        <p:nvSpPr>
          <p:cNvPr id="3" name="Marcador de texto 2"/>
          <p:cNvSpPr>
            <a:spLocks noGrp="1"/>
          </p:cNvSpPr>
          <p:nvPr>
            <p:ph type="body" sz="quarter" idx="10"/>
          </p:nvPr>
        </p:nvSpPr>
        <p:spPr/>
        <p:txBody>
          <a:bodyPr/>
          <a:lstStyle/>
          <a:p>
            <a:r>
              <a:rPr lang="es-ES" dirty="0"/>
              <a:t>CAPÍTULO III - Solución Cloud Certificada de Aragón</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1617428047"/>
              </p:ext>
            </p:extLst>
          </p:nvPr>
        </p:nvGraphicFramePr>
        <p:xfrm>
          <a:off x="918636" y="1559272"/>
          <a:ext cx="10527888" cy="4610174"/>
        </p:xfrm>
        <a:graphic>
          <a:graphicData uri="http://schemas.openxmlformats.org/drawingml/2006/table">
            <a:tbl>
              <a:tblPr firstRow="1" bandRow="1">
                <a:tableStyleId>{5940675A-B579-460E-94D1-54222C63F5DA}</a:tableStyleId>
              </a:tblPr>
              <a:tblGrid>
                <a:gridCol w="3190656">
                  <a:extLst>
                    <a:ext uri="{9D8B030D-6E8A-4147-A177-3AD203B41FA5}">
                      <a16:colId xmlns:a16="http://schemas.microsoft.com/office/drawing/2014/main" val="929489083"/>
                    </a:ext>
                  </a:extLst>
                </a:gridCol>
                <a:gridCol w="7337232">
                  <a:extLst>
                    <a:ext uri="{9D8B030D-6E8A-4147-A177-3AD203B41FA5}">
                      <a16:colId xmlns:a16="http://schemas.microsoft.com/office/drawing/2014/main" val="3635312625"/>
                    </a:ext>
                  </a:extLst>
                </a:gridCol>
              </a:tblGrid>
              <a:tr h="952574">
                <a:tc>
                  <a:txBody>
                    <a:bodyPr/>
                    <a:lstStyle/>
                    <a:p>
                      <a:pPr algn="l" fontAlgn="ctr"/>
                      <a:endParaRPr lang="es-ES" sz="1800" kern="1200" dirty="0" smtClean="0">
                        <a:solidFill>
                          <a:schemeClr val="tx1"/>
                        </a:solidFill>
                        <a:latin typeface="+mn-lt"/>
                        <a:ea typeface="+mn-ea"/>
                        <a:cs typeface="+mn-cs"/>
                      </a:endParaRPr>
                    </a:p>
                    <a:p>
                      <a:pPr algn="l" fontAlgn="ctr"/>
                      <a:r>
                        <a:rPr lang="es-ES" sz="1800" kern="1200" dirty="0" smtClean="0">
                          <a:solidFill>
                            <a:schemeClr val="tx1"/>
                          </a:solidFill>
                          <a:latin typeface="+mn-lt"/>
                          <a:ea typeface="+mn-ea"/>
                          <a:cs typeface="+mn-cs"/>
                        </a:rPr>
                        <a:t>Artículo </a:t>
                      </a:r>
                      <a:r>
                        <a:rPr lang="es-ES" sz="1800" kern="1200" dirty="0">
                          <a:solidFill>
                            <a:schemeClr val="tx1"/>
                          </a:solidFill>
                          <a:latin typeface="+mn-lt"/>
                          <a:ea typeface="+mn-ea"/>
                          <a:cs typeface="+mn-cs"/>
                        </a:rPr>
                        <a:t>21. Requisitos</a:t>
                      </a:r>
                      <a:r>
                        <a:rPr lang="es-ES" sz="1100" b="0" i="0" u="none" strike="noStrike" dirty="0">
                          <a:solidFill>
                            <a:srgbClr val="000000"/>
                          </a:solidFill>
                          <a:effectLst/>
                          <a:latin typeface="Calibri" panose="020F0502020204030204" pitchFamily="34" charset="0"/>
                        </a:rPr>
                        <a:t>.</a:t>
                      </a:r>
                    </a:p>
                  </a:txBody>
                  <a:tcPr>
                    <a:solidFill>
                      <a:schemeClr val="bg1">
                        <a:lumMod val="85000"/>
                      </a:schemeClr>
                    </a:solidFill>
                  </a:tcPr>
                </a:tc>
                <a:tc>
                  <a:txBody>
                    <a:bodyPr/>
                    <a:lstStyle/>
                    <a:p>
                      <a:r>
                        <a:rPr lang="es-ES" sz="1600" dirty="0" smtClean="0"/>
                        <a:t>b) Requisitos técnicos:</a:t>
                      </a:r>
                    </a:p>
                    <a:p>
                      <a:r>
                        <a:rPr lang="es-ES" sz="1600" dirty="0" smtClean="0"/>
                        <a:t>Disponer, para los servicios que así se consideren, de presencia en el territorio de la Unión </a:t>
                      </a:r>
                      <a:r>
                        <a:rPr lang="es-ES" sz="1600" dirty="0" smtClean="0"/>
                        <a:t>Europea /</a:t>
                      </a:r>
                      <a:r>
                        <a:rPr lang="es-ES" sz="1600" baseline="0" dirty="0" smtClean="0"/>
                        <a:t> </a:t>
                      </a:r>
                      <a:r>
                        <a:rPr lang="es-ES" sz="1600" baseline="0" dirty="0" smtClean="0"/>
                        <a:t>Estado español.</a:t>
                      </a:r>
                      <a:endParaRPr lang="es-ES" sz="1600" dirty="0" smtClean="0"/>
                    </a:p>
                  </a:txBody>
                  <a:tcPr>
                    <a:solidFill>
                      <a:schemeClr val="bg1">
                        <a:lumMod val="85000"/>
                      </a:schemeClr>
                    </a:solidFill>
                  </a:tcPr>
                </a:tc>
                <a:extLst>
                  <a:ext uri="{0D108BD9-81ED-4DB2-BD59-A6C34878D82A}">
                    <a16:rowId xmlns:a16="http://schemas.microsoft.com/office/drawing/2014/main" val="3134105716"/>
                  </a:ext>
                </a:extLst>
              </a:tr>
              <a:tr h="1372482">
                <a:tc gridSpan="2">
                  <a:txBody>
                    <a:bodyPr/>
                    <a:lstStyle/>
                    <a:p>
                      <a:r>
                        <a:rPr lang="es-ES" sz="1800" b="1" i="0" kern="1200" dirty="0" smtClean="0">
                          <a:solidFill>
                            <a:schemeClr val="tx1"/>
                          </a:solidFill>
                          <a:effectLst/>
                          <a:latin typeface="+mn-lt"/>
                          <a:ea typeface="+mn-ea"/>
                          <a:cs typeface="+mn-cs"/>
                        </a:rPr>
                        <a:t>Exposición de motivos.</a:t>
                      </a:r>
                    </a:p>
                    <a:p>
                      <a:r>
                        <a:rPr lang="es-ES" sz="1800" b="0" i="0" kern="1200" dirty="0" smtClean="0">
                          <a:solidFill>
                            <a:schemeClr val="tx1"/>
                          </a:solidFill>
                          <a:effectLst/>
                          <a:latin typeface="+mn-lt"/>
                          <a:ea typeface="+mn-ea"/>
                          <a:cs typeface="+mn-cs"/>
                        </a:rPr>
                        <a:t>El </a:t>
                      </a:r>
                      <a:r>
                        <a:rPr lang="es-ES" sz="1800" b="0" i="0" u="sng" kern="1200" dirty="0" smtClean="0">
                          <a:solidFill>
                            <a:schemeClr val="tx1"/>
                          </a:solidFill>
                          <a:effectLst/>
                          <a:latin typeface="+mn-lt"/>
                          <a:ea typeface="+mn-ea"/>
                          <a:cs typeface="+mn-cs"/>
                        </a:rPr>
                        <a:t>artículo 4</a:t>
                      </a:r>
                      <a:r>
                        <a:rPr lang="es-ES" sz="1800" b="0" i="0" kern="1200" dirty="0" smtClean="0">
                          <a:solidFill>
                            <a:schemeClr val="tx1"/>
                          </a:solidFill>
                          <a:effectLst/>
                          <a:latin typeface="+mn-lt"/>
                          <a:ea typeface="+mn-ea"/>
                          <a:cs typeface="+mn-cs"/>
                        </a:rPr>
                        <a:t> del presente real decreto-ley procede, por una parte, a la modificación de la Ley 40/2015, de 1 de octubre, de Régimen Jurídico del Sector Público introduciendo un nuevo artículo 46 bis, y dando una nueva redacción al artículo 155.</a:t>
                      </a:r>
                    </a:p>
                    <a:p>
                      <a:r>
                        <a:rPr lang="es-ES" sz="1800" b="0" i="0" kern="1200" dirty="0" smtClean="0">
                          <a:solidFill>
                            <a:schemeClr val="tx1"/>
                          </a:solidFill>
                          <a:effectLst/>
                          <a:latin typeface="+mn-lt"/>
                          <a:ea typeface="+mn-ea"/>
                          <a:cs typeface="+mn-cs"/>
                        </a:rPr>
                        <a:t>Por una parte, el artículo 46 bis obliga a que, por motivos de seguridad pública, los sistemas de información y comunicaciones para la recogida, almacenamiento, procesamiento y gestión del censo electoral, los padrones municipales de habitantes y otros registros de población, datos fiscales relacionados con tributos propios o cedidos y datos de los usuarios del sistema nacional de salud, así como los correspondientes tratamientos de datos personales, se ubiquen y presten dentro del </a:t>
                      </a:r>
                      <a:r>
                        <a:rPr lang="es-ES" sz="1800" b="1" i="0" kern="1200" dirty="0" smtClean="0">
                          <a:solidFill>
                            <a:schemeClr val="tx1"/>
                          </a:solidFill>
                          <a:effectLst/>
                          <a:latin typeface="+mn-lt"/>
                          <a:ea typeface="+mn-ea"/>
                          <a:cs typeface="+mn-cs"/>
                        </a:rPr>
                        <a:t>territorio de la Unión Europea</a:t>
                      </a:r>
                      <a:r>
                        <a:rPr lang="es-ES" sz="1800" b="0" i="0" kern="1200" dirty="0" smtClean="0">
                          <a:solidFill>
                            <a:schemeClr val="tx1"/>
                          </a:solidFill>
                          <a:effectLst/>
                          <a:latin typeface="+mn-lt"/>
                          <a:ea typeface="+mn-ea"/>
                          <a:cs typeface="+mn-cs"/>
                        </a:rPr>
                        <a:t>. Asimismo, establece que solo puedan ser cedidos a terceros países cuando estos cumplan con las garantías suficientes que les permitan haber sido objeto de una decisión de adecuación de la Comisión Europea, o cuando así lo exija el cumplimiento de las obligaciones internacionales asumidas por el Reino de España.</a:t>
                      </a:r>
                      <a:endParaRPr lang="es-ES" sz="1800" b="0" i="0" kern="1200" dirty="0">
                        <a:solidFill>
                          <a:schemeClr val="tx1"/>
                        </a:solidFill>
                        <a:effectLst/>
                        <a:latin typeface="+mn-lt"/>
                        <a:ea typeface="+mn-ea"/>
                        <a:cs typeface="+mn-cs"/>
                      </a:endParaRPr>
                    </a:p>
                  </a:txBody>
                  <a:tcPr/>
                </a:tc>
                <a:tc hMerge="1">
                  <a:txBody>
                    <a:bodyPr/>
                    <a:lstStyle/>
                    <a:p>
                      <a:endParaRPr lang="es-ES"/>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203264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5</a:t>
            </a:r>
            <a:endParaRPr lang="es-ES" dirty="0"/>
          </a:p>
        </p:txBody>
      </p:sp>
      <p:sp>
        <p:nvSpPr>
          <p:cNvPr id="3" name="Marcador de texto 2"/>
          <p:cNvSpPr>
            <a:spLocks noGrp="1"/>
          </p:cNvSpPr>
          <p:nvPr>
            <p:ph type="body" sz="quarter" idx="10"/>
          </p:nvPr>
        </p:nvSpPr>
        <p:spPr/>
        <p:txBody>
          <a:bodyPr/>
          <a:lstStyle/>
          <a:p>
            <a:r>
              <a:rPr lang="es-ES" dirty="0"/>
              <a:t>CAPÍTULO III - Solución Cloud Certificada de Aragón</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1856609571"/>
              </p:ext>
            </p:extLst>
          </p:nvPr>
        </p:nvGraphicFramePr>
        <p:xfrm>
          <a:off x="918636" y="1559272"/>
          <a:ext cx="10527888" cy="4884494"/>
        </p:xfrm>
        <a:graphic>
          <a:graphicData uri="http://schemas.openxmlformats.org/drawingml/2006/table">
            <a:tbl>
              <a:tblPr firstRow="1" bandRow="1">
                <a:tableStyleId>{5940675A-B579-460E-94D1-54222C63F5DA}</a:tableStyleId>
              </a:tblPr>
              <a:tblGrid>
                <a:gridCol w="3190656">
                  <a:extLst>
                    <a:ext uri="{9D8B030D-6E8A-4147-A177-3AD203B41FA5}">
                      <a16:colId xmlns:a16="http://schemas.microsoft.com/office/drawing/2014/main" val="929489083"/>
                    </a:ext>
                  </a:extLst>
                </a:gridCol>
                <a:gridCol w="7337232">
                  <a:extLst>
                    <a:ext uri="{9D8B030D-6E8A-4147-A177-3AD203B41FA5}">
                      <a16:colId xmlns:a16="http://schemas.microsoft.com/office/drawing/2014/main" val="3635312625"/>
                    </a:ext>
                  </a:extLst>
                </a:gridCol>
              </a:tblGrid>
              <a:tr h="952574">
                <a:tc>
                  <a:txBody>
                    <a:bodyPr/>
                    <a:lstStyle/>
                    <a:p>
                      <a:pPr algn="l" fontAlgn="ctr"/>
                      <a:endParaRPr lang="es-ES" sz="1800" kern="1200" dirty="0" smtClean="0">
                        <a:solidFill>
                          <a:schemeClr val="tx1"/>
                        </a:solidFill>
                        <a:latin typeface="+mn-lt"/>
                        <a:ea typeface="+mn-ea"/>
                        <a:cs typeface="+mn-cs"/>
                      </a:endParaRPr>
                    </a:p>
                    <a:p>
                      <a:pPr algn="l" fontAlgn="ctr"/>
                      <a:r>
                        <a:rPr lang="es-ES" sz="1800" kern="1200" dirty="0" smtClean="0">
                          <a:solidFill>
                            <a:schemeClr val="tx1"/>
                          </a:solidFill>
                          <a:latin typeface="+mn-lt"/>
                          <a:ea typeface="+mn-ea"/>
                          <a:cs typeface="+mn-cs"/>
                        </a:rPr>
                        <a:t>Artículo </a:t>
                      </a:r>
                      <a:r>
                        <a:rPr lang="es-ES" sz="1800" kern="1200" dirty="0">
                          <a:solidFill>
                            <a:schemeClr val="tx1"/>
                          </a:solidFill>
                          <a:latin typeface="+mn-lt"/>
                          <a:ea typeface="+mn-ea"/>
                          <a:cs typeface="+mn-cs"/>
                        </a:rPr>
                        <a:t>21. Requisitos</a:t>
                      </a:r>
                      <a:r>
                        <a:rPr lang="es-ES" sz="1100" b="0" i="0" u="none" strike="noStrike" dirty="0">
                          <a:solidFill>
                            <a:srgbClr val="000000"/>
                          </a:solidFill>
                          <a:effectLst/>
                          <a:latin typeface="Calibri" panose="020F0502020204030204" pitchFamily="34" charset="0"/>
                        </a:rPr>
                        <a:t>.</a:t>
                      </a:r>
                    </a:p>
                  </a:txBody>
                  <a:tcPr>
                    <a:solidFill>
                      <a:schemeClr val="bg1">
                        <a:lumMod val="85000"/>
                      </a:schemeClr>
                    </a:solidFill>
                  </a:tcPr>
                </a:tc>
                <a:tc>
                  <a:txBody>
                    <a:bodyPr/>
                    <a:lstStyle/>
                    <a:p>
                      <a:r>
                        <a:rPr lang="es-ES" sz="1600" dirty="0" smtClean="0"/>
                        <a:t>b) Requisitos técnicos:</a:t>
                      </a:r>
                    </a:p>
                    <a:p>
                      <a:r>
                        <a:rPr lang="es-ES" sz="1600" dirty="0" smtClean="0"/>
                        <a:t>Disponer</a:t>
                      </a:r>
                      <a:r>
                        <a:rPr lang="es-ES" sz="1600" dirty="0" smtClean="0"/>
                        <a:t>, para los servicios que así se consideren, de presencia en el territorio de la Unión </a:t>
                      </a:r>
                      <a:r>
                        <a:rPr lang="es-ES" sz="1600" dirty="0" smtClean="0"/>
                        <a:t>Europea / Estado</a:t>
                      </a:r>
                      <a:r>
                        <a:rPr lang="es-ES" sz="1600" baseline="0" dirty="0" smtClean="0"/>
                        <a:t> español.</a:t>
                      </a:r>
                      <a:endParaRPr lang="es-ES" sz="1600" dirty="0" smtClean="0"/>
                    </a:p>
                  </a:txBody>
                  <a:tcPr>
                    <a:solidFill>
                      <a:schemeClr val="bg1">
                        <a:lumMod val="85000"/>
                      </a:schemeClr>
                    </a:solidFill>
                  </a:tcPr>
                </a:tc>
                <a:extLst>
                  <a:ext uri="{0D108BD9-81ED-4DB2-BD59-A6C34878D82A}">
                    <a16:rowId xmlns:a16="http://schemas.microsoft.com/office/drawing/2014/main" val="3134105716"/>
                  </a:ext>
                </a:extLst>
              </a:tr>
              <a:tr h="1372482">
                <a:tc gridSpan="2">
                  <a:txBody>
                    <a:bodyPr/>
                    <a:lstStyle/>
                    <a:p>
                      <a:r>
                        <a:rPr lang="es-ES" sz="1800" b="1" i="0" kern="1200" dirty="0" smtClean="0">
                          <a:solidFill>
                            <a:schemeClr val="tx1"/>
                          </a:solidFill>
                          <a:effectLst/>
                          <a:latin typeface="+mn-lt"/>
                          <a:ea typeface="+mn-ea"/>
                          <a:cs typeface="+mn-cs"/>
                        </a:rPr>
                        <a:t>Artículo 3. Modificación de la Ley 39/2015, de 1 de octubre, del Procedimiento Administrativo Común de las Administraciones Públicas.</a:t>
                      </a:r>
                    </a:p>
                    <a:p>
                      <a:r>
                        <a:rPr lang="es-ES" sz="1800" b="0" i="0" kern="1200" dirty="0" smtClean="0">
                          <a:solidFill>
                            <a:schemeClr val="tx1"/>
                          </a:solidFill>
                          <a:effectLst/>
                          <a:latin typeface="+mn-lt"/>
                          <a:ea typeface="+mn-ea"/>
                          <a:cs typeface="+mn-cs"/>
                        </a:rPr>
                        <a:t>Uno. …se añade un nuevo apartado 3, :</a:t>
                      </a:r>
                    </a:p>
                    <a:p>
                      <a:r>
                        <a:rPr lang="es-ES" sz="1800" b="0" i="0" kern="1200" dirty="0" smtClean="0">
                          <a:solidFill>
                            <a:schemeClr val="tx1"/>
                          </a:solidFill>
                          <a:effectLst/>
                          <a:latin typeface="+mn-lt"/>
                          <a:ea typeface="+mn-ea"/>
                          <a:cs typeface="+mn-cs"/>
                        </a:rPr>
                        <a:t>3. En relación con los sistemas de identificación previstos en la letra c) del apartado anterior, se establece la obligatoriedad de que los recursos técnicos necesarios para la recogida, almacenamiento, tratamiento y gestión de dichos sistemas se encuentren situados en </a:t>
                      </a:r>
                      <a:r>
                        <a:rPr lang="es-ES" sz="1800" b="1" i="0" kern="1200" dirty="0" smtClean="0">
                          <a:solidFill>
                            <a:schemeClr val="tx1"/>
                          </a:solidFill>
                          <a:effectLst/>
                          <a:latin typeface="+mn-lt"/>
                          <a:ea typeface="+mn-ea"/>
                          <a:cs typeface="+mn-cs"/>
                        </a:rPr>
                        <a:t>territorio de la Unión Europea,</a:t>
                      </a:r>
                      <a:r>
                        <a:rPr lang="es-ES" sz="1800" b="0" i="0" kern="1200" dirty="0" smtClean="0">
                          <a:solidFill>
                            <a:schemeClr val="tx1"/>
                          </a:solidFill>
                          <a:effectLst/>
                          <a:latin typeface="+mn-lt"/>
                          <a:ea typeface="+mn-ea"/>
                          <a:cs typeface="+mn-cs"/>
                        </a:rPr>
                        <a:t> y en caso de tratarse de categorías especiales de datos a los que se refiere el artículo 9 del Reglamento (UE) 2016/679, del Parlamento Europeo y del Consejo, de 27 de abril de 2016, relativo a la protección de las personas físicas en lo que respecta al tratamiento de datos personales y a la libre circulación de estos datos y por el que se deroga la Directiva 95/46/CE, </a:t>
                      </a:r>
                      <a:r>
                        <a:rPr lang="es-ES" sz="1800" b="1" i="0" kern="1200" dirty="0" smtClean="0">
                          <a:solidFill>
                            <a:schemeClr val="tx1"/>
                          </a:solidFill>
                          <a:effectLst/>
                          <a:latin typeface="+mn-lt"/>
                          <a:ea typeface="+mn-ea"/>
                          <a:cs typeface="+mn-cs"/>
                        </a:rPr>
                        <a:t>en territorio español</a:t>
                      </a:r>
                      <a:r>
                        <a:rPr lang="es-ES" sz="1800" b="0" i="0" kern="1200" dirty="0" smtClean="0">
                          <a:solidFill>
                            <a:schemeClr val="tx1"/>
                          </a:solidFill>
                          <a:effectLst/>
                          <a:latin typeface="+mn-lt"/>
                          <a:ea typeface="+mn-ea"/>
                          <a:cs typeface="+mn-cs"/>
                        </a:rPr>
                        <a:t>. En cualquier caso, los datos se encontrarán disponibles para su acceso por parte de las autoridades judiciales y administrativas competentes.</a:t>
                      </a:r>
                    </a:p>
                    <a:p>
                      <a:r>
                        <a:rPr lang="es-ES" sz="1800" b="0" i="0" kern="1200" dirty="0" smtClean="0">
                          <a:solidFill>
                            <a:schemeClr val="tx1"/>
                          </a:solidFill>
                          <a:effectLst/>
                          <a:latin typeface="+mn-lt"/>
                          <a:ea typeface="+mn-ea"/>
                          <a:cs typeface="+mn-cs"/>
                        </a:rPr>
                        <a:t>Los datos a que se refiere el párrafo anterior no podrán ser objeto de transferencia a un tercer país u organización internacional, con excepción de …</a:t>
                      </a:r>
                      <a:endParaRPr lang="es-ES" sz="1800" b="0" i="0" kern="1200" dirty="0">
                        <a:solidFill>
                          <a:schemeClr val="tx1"/>
                        </a:solidFill>
                        <a:effectLst/>
                        <a:latin typeface="+mn-lt"/>
                        <a:ea typeface="+mn-ea"/>
                        <a:cs typeface="+mn-cs"/>
                      </a:endParaRPr>
                    </a:p>
                  </a:txBody>
                  <a:tcPr/>
                </a:tc>
                <a:tc hMerge="1">
                  <a:txBody>
                    <a:bodyPr/>
                    <a:lstStyle/>
                    <a:p>
                      <a:endParaRPr lang="es-ES"/>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68834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5</a:t>
            </a:r>
            <a:endParaRPr lang="es-ES" dirty="0"/>
          </a:p>
        </p:txBody>
      </p:sp>
      <p:sp>
        <p:nvSpPr>
          <p:cNvPr id="3" name="Marcador de texto 2"/>
          <p:cNvSpPr>
            <a:spLocks noGrp="1"/>
          </p:cNvSpPr>
          <p:nvPr>
            <p:ph type="body" sz="quarter" idx="10"/>
          </p:nvPr>
        </p:nvSpPr>
        <p:spPr/>
        <p:txBody>
          <a:bodyPr/>
          <a:lstStyle/>
          <a:p>
            <a:r>
              <a:rPr lang="es-ES" dirty="0"/>
              <a:t>CAPÍTULO III - Solución Cloud Certificada de Aragón</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1981530107"/>
              </p:ext>
            </p:extLst>
          </p:nvPr>
        </p:nvGraphicFramePr>
        <p:xfrm>
          <a:off x="918636" y="1559272"/>
          <a:ext cx="10527888" cy="4884494"/>
        </p:xfrm>
        <a:graphic>
          <a:graphicData uri="http://schemas.openxmlformats.org/drawingml/2006/table">
            <a:tbl>
              <a:tblPr firstRow="1" bandRow="1">
                <a:tableStyleId>{5940675A-B579-460E-94D1-54222C63F5DA}</a:tableStyleId>
              </a:tblPr>
              <a:tblGrid>
                <a:gridCol w="3190656">
                  <a:extLst>
                    <a:ext uri="{9D8B030D-6E8A-4147-A177-3AD203B41FA5}">
                      <a16:colId xmlns:a16="http://schemas.microsoft.com/office/drawing/2014/main" val="929489083"/>
                    </a:ext>
                  </a:extLst>
                </a:gridCol>
                <a:gridCol w="7337232">
                  <a:extLst>
                    <a:ext uri="{9D8B030D-6E8A-4147-A177-3AD203B41FA5}">
                      <a16:colId xmlns:a16="http://schemas.microsoft.com/office/drawing/2014/main" val="3635312625"/>
                    </a:ext>
                  </a:extLst>
                </a:gridCol>
              </a:tblGrid>
              <a:tr h="952574">
                <a:tc>
                  <a:txBody>
                    <a:bodyPr/>
                    <a:lstStyle/>
                    <a:p>
                      <a:pPr algn="l" fontAlgn="ctr"/>
                      <a:endParaRPr lang="es-ES" sz="1800" kern="1200" dirty="0" smtClean="0">
                        <a:solidFill>
                          <a:schemeClr val="tx1"/>
                        </a:solidFill>
                        <a:latin typeface="+mn-lt"/>
                        <a:ea typeface="+mn-ea"/>
                        <a:cs typeface="+mn-cs"/>
                      </a:endParaRPr>
                    </a:p>
                    <a:p>
                      <a:pPr algn="l" fontAlgn="ctr"/>
                      <a:r>
                        <a:rPr lang="es-ES" sz="1800" kern="1200" dirty="0" smtClean="0">
                          <a:solidFill>
                            <a:schemeClr val="tx1"/>
                          </a:solidFill>
                          <a:latin typeface="+mn-lt"/>
                          <a:ea typeface="+mn-ea"/>
                          <a:cs typeface="+mn-cs"/>
                        </a:rPr>
                        <a:t>Artículo </a:t>
                      </a:r>
                      <a:r>
                        <a:rPr lang="es-ES" sz="1800" kern="1200" dirty="0">
                          <a:solidFill>
                            <a:schemeClr val="tx1"/>
                          </a:solidFill>
                          <a:latin typeface="+mn-lt"/>
                          <a:ea typeface="+mn-ea"/>
                          <a:cs typeface="+mn-cs"/>
                        </a:rPr>
                        <a:t>21. Requisitos</a:t>
                      </a:r>
                      <a:r>
                        <a:rPr lang="es-ES" sz="1100" b="0" i="0" u="none" strike="noStrike" dirty="0">
                          <a:solidFill>
                            <a:srgbClr val="000000"/>
                          </a:solidFill>
                          <a:effectLst/>
                          <a:latin typeface="Calibri" panose="020F0502020204030204" pitchFamily="34" charset="0"/>
                        </a:rPr>
                        <a:t>.</a:t>
                      </a:r>
                    </a:p>
                  </a:txBody>
                  <a:tcPr>
                    <a:solidFill>
                      <a:schemeClr val="bg1">
                        <a:lumMod val="85000"/>
                      </a:schemeClr>
                    </a:solidFill>
                  </a:tcPr>
                </a:tc>
                <a:tc>
                  <a:txBody>
                    <a:bodyPr/>
                    <a:lstStyle/>
                    <a:p>
                      <a:r>
                        <a:rPr lang="es-ES" sz="1600" dirty="0" smtClean="0"/>
                        <a:t>b) Requisitos técnicos:</a:t>
                      </a:r>
                    </a:p>
                    <a:p>
                      <a:r>
                        <a:rPr lang="es-ES" sz="1600" dirty="0" smtClean="0"/>
                        <a:t>Disponer</a:t>
                      </a:r>
                      <a:r>
                        <a:rPr lang="es-ES" sz="1600" dirty="0" smtClean="0"/>
                        <a:t>, para los servicios que así se consideren, de presencia en el territorio de la Unión </a:t>
                      </a:r>
                      <a:r>
                        <a:rPr lang="es-ES" sz="1600" dirty="0" smtClean="0"/>
                        <a:t>Europea / Estado</a:t>
                      </a:r>
                      <a:r>
                        <a:rPr lang="es-ES" sz="1600" baseline="0" dirty="0" smtClean="0"/>
                        <a:t> español</a:t>
                      </a:r>
                      <a:r>
                        <a:rPr lang="es-ES" sz="1600" dirty="0" smtClean="0"/>
                        <a:t>.</a:t>
                      </a:r>
                      <a:endParaRPr lang="es-ES" sz="1600" dirty="0" smtClean="0"/>
                    </a:p>
                  </a:txBody>
                  <a:tcPr>
                    <a:solidFill>
                      <a:schemeClr val="bg1">
                        <a:lumMod val="85000"/>
                      </a:schemeClr>
                    </a:solidFill>
                  </a:tcPr>
                </a:tc>
                <a:extLst>
                  <a:ext uri="{0D108BD9-81ED-4DB2-BD59-A6C34878D82A}">
                    <a16:rowId xmlns:a16="http://schemas.microsoft.com/office/drawing/2014/main" val="3134105716"/>
                  </a:ext>
                </a:extLst>
              </a:tr>
              <a:tr h="1372482">
                <a:tc gridSpan="2">
                  <a:txBody>
                    <a:bodyPr/>
                    <a:lstStyle/>
                    <a:p>
                      <a:r>
                        <a:rPr lang="es-ES" sz="1800" b="1" i="0" kern="1200" dirty="0" smtClean="0">
                          <a:solidFill>
                            <a:schemeClr val="tx1"/>
                          </a:solidFill>
                          <a:effectLst/>
                          <a:latin typeface="+mn-lt"/>
                          <a:ea typeface="+mn-ea"/>
                          <a:cs typeface="+mn-cs"/>
                        </a:rPr>
                        <a:t>Artículo 4. Modificación de la Ley 40/2015, de 1 de octubre, de Régimen Jurídico del Sector Público.</a:t>
                      </a:r>
                    </a:p>
                    <a:p>
                      <a:r>
                        <a:rPr lang="es-ES" sz="1800" b="0" i="0" kern="1200" dirty="0" smtClean="0">
                          <a:solidFill>
                            <a:schemeClr val="tx1"/>
                          </a:solidFill>
                          <a:effectLst/>
                          <a:latin typeface="+mn-lt"/>
                          <a:ea typeface="+mn-ea"/>
                          <a:cs typeface="+mn-cs"/>
                        </a:rPr>
                        <a:t>Se introduce un nuevo artículo 46 bis, que queda redactado como sigue:</a:t>
                      </a:r>
                    </a:p>
                    <a:p>
                      <a:r>
                        <a:rPr lang="es-ES" sz="1800" b="1" i="0" kern="1200" dirty="0" smtClean="0">
                          <a:solidFill>
                            <a:schemeClr val="tx1"/>
                          </a:solidFill>
                          <a:effectLst/>
                          <a:latin typeface="+mn-lt"/>
                          <a:ea typeface="+mn-ea"/>
                          <a:cs typeface="+mn-cs"/>
                        </a:rPr>
                        <a:t>«Artículo 46 bis. Ubicación de los sistemas de información y comunicaciones para el registro de datos.</a:t>
                      </a:r>
                    </a:p>
                    <a:p>
                      <a:r>
                        <a:rPr lang="es-ES" sz="1800" b="0" i="0" kern="1200" dirty="0" smtClean="0">
                          <a:solidFill>
                            <a:schemeClr val="tx1"/>
                          </a:solidFill>
                          <a:effectLst/>
                          <a:latin typeface="+mn-lt"/>
                          <a:ea typeface="+mn-ea"/>
                          <a:cs typeface="+mn-cs"/>
                        </a:rPr>
                        <a:t>Los sistemas de información y comunicaciones para la recogida, almacenamiento, procesamiento y gestión del censo electoral, los padrones municipales de habitantes y otros registros de población, datos fiscales relacionados con tributos propios o cedidos y datos de los usuarios del sistema nacional de salud, así como los correspondientes tratamientos de datos personales, deberán ubicarse y prestarse dentro del territorio de la </a:t>
                      </a:r>
                      <a:r>
                        <a:rPr lang="es-ES" sz="1800" b="1" i="0" kern="1200" dirty="0" smtClean="0">
                          <a:solidFill>
                            <a:schemeClr val="tx1"/>
                          </a:solidFill>
                          <a:effectLst/>
                          <a:latin typeface="+mn-lt"/>
                          <a:ea typeface="+mn-ea"/>
                          <a:cs typeface="+mn-cs"/>
                        </a:rPr>
                        <a:t>Unión Europea</a:t>
                      </a:r>
                      <a:r>
                        <a:rPr lang="es-ES" sz="1800" b="0" i="0" kern="1200" dirty="0" smtClean="0">
                          <a:solidFill>
                            <a:schemeClr val="tx1"/>
                          </a:solidFill>
                          <a:effectLst/>
                          <a:latin typeface="+mn-lt"/>
                          <a:ea typeface="+mn-ea"/>
                          <a:cs typeface="+mn-cs"/>
                        </a:rPr>
                        <a:t>.</a:t>
                      </a:r>
                    </a:p>
                    <a:p>
                      <a:r>
                        <a:rPr lang="es-ES" sz="1800" b="0" i="0" kern="1200" dirty="0" smtClean="0">
                          <a:solidFill>
                            <a:schemeClr val="tx1"/>
                          </a:solidFill>
                          <a:effectLst/>
                          <a:latin typeface="+mn-lt"/>
                          <a:ea typeface="+mn-ea"/>
                          <a:cs typeface="+mn-cs"/>
                        </a:rPr>
                        <a:t>Los datos a que se refiere el apartado anterior no podrán ser objeto de transferencia a un tercer país u organización internacional, con excepción de los que hayan sido objeto de una decisión de adecuación de la Comisión Europea o cuando así lo exija el cumplimiento de las obligaciones internacionales asumidas por el Reino de España.»</a:t>
                      </a:r>
                      <a:endParaRPr lang="es-ES" sz="1800" b="0" i="0" kern="1200" dirty="0">
                        <a:solidFill>
                          <a:schemeClr val="tx1"/>
                        </a:solidFill>
                        <a:effectLst/>
                        <a:latin typeface="+mn-lt"/>
                        <a:ea typeface="+mn-ea"/>
                        <a:cs typeface="+mn-cs"/>
                      </a:endParaRPr>
                    </a:p>
                  </a:txBody>
                  <a:tcPr/>
                </a:tc>
                <a:tc hMerge="1">
                  <a:txBody>
                    <a:bodyPr/>
                    <a:lstStyle/>
                    <a:p>
                      <a:endParaRPr lang="es-ES"/>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385396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6</a:t>
            </a:r>
            <a:endParaRPr lang="es-ES" dirty="0"/>
          </a:p>
        </p:txBody>
      </p:sp>
      <p:sp>
        <p:nvSpPr>
          <p:cNvPr id="3" name="Marcador de texto 2"/>
          <p:cNvSpPr>
            <a:spLocks noGrp="1"/>
          </p:cNvSpPr>
          <p:nvPr>
            <p:ph type="body" sz="quarter" idx="10"/>
          </p:nvPr>
        </p:nvSpPr>
        <p:spPr/>
        <p:txBody>
          <a:bodyPr/>
          <a:lstStyle/>
          <a:p>
            <a:r>
              <a:rPr lang="es-ES" dirty="0"/>
              <a:t>CAPÍTULO III - Solución Cloud Certificada de Aragón</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3389766218"/>
              </p:ext>
            </p:extLst>
          </p:nvPr>
        </p:nvGraphicFramePr>
        <p:xfrm>
          <a:off x="918636" y="1559273"/>
          <a:ext cx="10527888" cy="4850340"/>
        </p:xfrm>
        <a:graphic>
          <a:graphicData uri="http://schemas.openxmlformats.org/drawingml/2006/table">
            <a:tbl>
              <a:tblPr firstRow="1" bandRow="1">
                <a:tableStyleId>{5940675A-B579-460E-94D1-54222C63F5DA}</a:tableStyleId>
              </a:tblPr>
              <a:tblGrid>
                <a:gridCol w="3190656">
                  <a:extLst>
                    <a:ext uri="{9D8B030D-6E8A-4147-A177-3AD203B41FA5}">
                      <a16:colId xmlns:a16="http://schemas.microsoft.com/office/drawing/2014/main" val="929489083"/>
                    </a:ext>
                  </a:extLst>
                </a:gridCol>
                <a:gridCol w="318640">
                  <a:extLst>
                    <a:ext uri="{9D8B030D-6E8A-4147-A177-3AD203B41FA5}">
                      <a16:colId xmlns:a16="http://schemas.microsoft.com/office/drawing/2014/main" val="3635312625"/>
                    </a:ext>
                  </a:extLst>
                </a:gridCol>
                <a:gridCol w="3509296">
                  <a:extLst>
                    <a:ext uri="{9D8B030D-6E8A-4147-A177-3AD203B41FA5}">
                      <a16:colId xmlns:a16="http://schemas.microsoft.com/office/drawing/2014/main" val="3694192256"/>
                    </a:ext>
                  </a:extLst>
                </a:gridCol>
                <a:gridCol w="3509296">
                  <a:extLst>
                    <a:ext uri="{9D8B030D-6E8A-4147-A177-3AD203B41FA5}">
                      <a16:colId xmlns:a16="http://schemas.microsoft.com/office/drawing/2014/main" val="581094399"/>
                    </a:ext>
                  </a:extLst>
                </a:gridCol>
              </a:tblGrid>
              <a:tr h="1558500">
                <a:tc>
                  <a:txBody>
                    <a:bodyPr/>
                    <a:lstStyle/>
                    <a:p>
                      <a:pPr algn="l" fontAlgn="ctr"/>
                      <a:endParaRPr lang="es-ES" sz="1800" kern="1200" dirty="0" smtClean="0">
                        <a:solidFill>
                          <a:schemeClr val="tx1"/>
                        </a:solidFill>
                        <a:latin typeface="+mn-lt"/>
                        <a:ea typeface="+mn-ea"/>
                        <a:cs typeface="+mn-cs"/>
                      </a:endParaRPr>
                    </a:p>
                    <a:p>
                      <a:pPr algn="l" fontAlgn="ctr"/>
                      <a:r>
                        <a:rPr lang="es-ES" sz="1800" kern="1200" dirty="0" smtClean="0">
                          <a:solidFill>
                            <a:schemeClr val="tx1"/>
                          </a:solidFill>
                          <a:latin typeface="+mn-lt"/>
                          <a:ea typeface="+mn-ea"/>
                          <a:cs typeface="+mn-cs"/>
                        </a:rPr>
                        <a:t>Artículo </a:t>
                      </a:r>
                      <a:r>
                        <a:rPr lang="es-ES" sz="1800" kern="1200" dirty="0">
                          <a:solidFill>
                            <a:schemeClr val="tx1"/>
                          </a:solidFill>
                          <a:latin typeface="+mn-lt"/>
                          <a:ea typeface="+mn-ea"/>
                          <a:cs typeface="+mn-cs"/>
                        </a:rPr>
                        <a:t>21. Requisitos</a:t>
                      </a:r>
                      <a:r>
                        <a:rPr lang="es-ES" sz="1100" b="0" i="0" u="none" strike="noStrike" dirty="0">
                          <a:solidFill>
                            <a:srgbClr val="000000"/>
                          </a:solidFill>
                          <a:effectLst/>
                          <a:latin typeface="Calibri" panose="020F0502020204030204" pitchFamily="34" charset="0"/>
                        </a:rPr>
                        <a:t>.</a:t>
                      </a:r>
                    </a:p>
                  </a:txBody>
                  <a:tcPr>
                    <a:solidFill>
                      <a:schemeClr val="bg1">
                        <a:lumMod val="85000"/>
                      </a:schemeClr>
                    </a:solidFill>
                  </a:tcPr>
                </a:tc>
                <a:tc gridSpan="3">
                  <a:txBody>
                    <a:bodyPr/>
                    <a:lstStyle/>
                    <a:p>
                      <a:r>
                        <a:rPr lang="es-ES" sz="1600" dirty="0" smtClean="0"/>
                        <a:t>1. Para obtener la calificación como Solución Cloud Certificada de Aragón los proveedores de servicios de tecnologías Cloud deberán acreditar el cumplimiento de los siguientes requisitos:</a:t>
                      </a:r>
                    </a:p>
                    <a:p>
                      <a:r>
                        <a:rPr lang="es-ES" sz="1600" dirty="0" smtClean="0"/>
                        <a:t>b) Requisitos técnicos:</a:t>
                      </a:r>
                      <a:endParaRPr lang="es-ES" sz="1600" dirty="0"/>
                    </a:p>
                  </a:txBody>
                  <a:tcPr>
                    <a:solidFill>
                      <a:schemeClr val="bg1">
                        <a:lumMod val="85000"/>
                      </a:schemeClr>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134105716"/>
                  </a:ext>
                </a:extLst>
              </a:tr>
              <a:tr h="884246">
                <a:tc gridSpan="4">
                  <a:txBody>
                    <a:bodyPr/>
                    <a:lstStyle/>
                    <a:p>
                      <a:r>
                        <a:rPr lang="es-ES" dirty="0" smtClean="0"/>
                        <a:t>NUEVO REQUISITO.</a:t>
                      </a:r>
                    </a:p>
                    <a:p>
                      <a:r>
                        <a:rPr lang="es-ES" dirty="0" smtClean="0"/>
                        <a:t>Se propone incluir requisito de adaptación a los nuevos formatos. Necesidad de adecuar los formatos del patrimonio audiovisual. El propio Cloud debería ser responsable de transformar los datos para adaptarlos a los nuevos formatos que vayan surgiendo a lo largo del tiempo.</a:t>
                      </a:r>
                      <a:endParaRPr lang="es-ES" dirty="0"/>
                    </a:p>
                  </a:txBody>
                  <a:tcPr>
                    <a:solidFill>
                      <a:schemeClr val="bg1">
                        <a:lumMod val="85000"/>
                      </a:schemeClr>
                    </a:solidFill>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672631186"/>
                  </a:ext>
                </a:extLst>
              </a:tr>
              <a:tr h="353698">
                <a:tc gridSpan="2">
                  <a:txBody>
                    <a:bodyPr/>
                    <a:lstStyle/>
                    <a:p>
                      <a:endParaRPr lang="es-ES"/>
                    </a:p>
                  </a:txBody>
                  <a:tcPr/>
                </a:tc>
                <a:tc hMerge="1">
                  <a:txBody>
                    <a:bodyPr/>
                    <a:lstStyle/>
                    <a:p>
                      <a:endParaRPr lang="es-ES"/>
                    </a:p>
                  </a:txBody>
                  <a:tcPr/>
                </a:tc>
                <a:tc>
                  <a:txBody>
                    <a:bodyPr/>
                    <a:lstStyle/>
                    <a:p>
                      <a:r>
                        <a:rPr lang="es-ES" dirty="0" smtClean="0"/>
                        <a:t>Se acepta</a:t>
                      </a:r>
                      <a:r>
                        <a:rPr lang="es-ES" baseline="0" dirty="0" smtClean="0"/>
                        <a:t> parcialmente.</a:t>
                      </a:r>
                      <a:endParaRPr lang="es-ES" dirty="0"/>
                    </a:p>
                  </a:txBody>
                  <a:tcPr/>
                </a:tc>
                <a:tc>
                  <a:txBody>
                    <a:bodyPr/>
                    <a:lstStyle/>
                    <a:p>
                      <a:endParaRPr lang="es-ES" dirty="0"/>
                    </a:p>
                  </a:txBody>
                  <a:tcPr/>
                </a:tc>
                <a:extLst>
                  <a:ext uri="{0D108BD9-81ED-4DB2-BD59-A6C34878D82A}">
                    <a16:rowId xmlns:a16="http://schemas.microsoft.com/office/drawing/2014/main" val="1513823454"/>
                  </a:ext>
                </a:extLst>
              </a:tr>
              <a:tr h="640173">
                <a:tc gridSpan="4">
                  <a:txBody>
                    <a:bodyPr/>
                    <a:lstStyle/>
                    <a:p>
                      <a:r>
                        <a:rPr lang="es-ES" dirty="0" smtClean="0"/>
                        <a:t>Se añadirá este requisito en el artículo 13.</a:t>
                      </a:r>
                    </a:p>
                    <a:p>
                      <a:r>
                        <a:rPr lang="es-ES" sz="1800" i="1" kern="1200" dirty="0" smtClean="0">
                          <a:solidFill>
                            <a:schemeClr val="tx1"/>
                          </a:solidFill>
                          <a:effectLst/>
                          <a:latin typeface="+mn-lt"/>
                          <a:ea typeface="+mn-ea"/>
                          <a:cs typeface="+mn-cs"/>
                        </a:rPr>
                        <a:t>h) </a:t>
                      </a:r>
                      <a:r>
                        <a:rPr lang="es-ES" sz="1800" i="1" u="sng" kern="1200" dirty="0" smtClean="0">
                          <a:solidFill>
                            <a:schemeClr val="tx1"/>
                          </a:solidFill>
                          <a:effectLst/>
                          <a:latin typeface="+mn-lt"/>
                          <a:ea typeface="+mn-ea"/>
                          <a:cs typeface="+mn-cs"/>
                        </a:rPr>
                        <a:t>Perdurabilidad de la información</a:t>
                      </a:r>
                      <a:r>
                        <a:rPr lang="es-ES" sz="1800" i="1" kern="1200" dirty="0" smtClean="0">
                          <a:solidFill>
                            <a:schemeClr val="tx1"/>
                          </a:solidFill>
                          <a:effectLst/>
                          <a:latin typeface="+mn-lt"/>
                          <a:ea typeface="+mn-ea"/>
                          <a:cs typeface="+mn-cs"/>
                        </a:rPr>
                        <a:t>. Las soluciones deberán asegurar la pervivencia y accesibilidad de la información a lo largo del tiempo. Todos los servicios a desplegar en las infraestructuras Cloud, deberán implementar los medios técnicos adecuados para la preservación a largo plazo de la información digital, contemplando estrategias de migración de formatos en el caso de que estos vayan quedando obsoletos. </a:t>
                      </a:r>
                      <a:endParaRPr lang="es-ES" i="1" dirty="0"/>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151679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7</a:t>
            </a:r>
            <a:endParaRPr lang="es-ES" dirty="0"/>
          </a:p>
        </p:txBody>
      </p:sp>
      <p:sp>
        <p:nvSpPr>
          <p:cNvPr id="3" name="Marcador de texto 2"/>
          <p:cNvSpPr>
            <a:spLocks noGrp="1"/>
          </p:cNvSpPr>
          <p:nvPr>
            <p:ph type="body" sz="quarter" idx="10"/>
          </p:nvPr>
        </p:nvSpPr>
        <p:spPr/>
        <p:txBody>
          <a:bodyPr/>
          <a:lstStyle/>
          <a:p>
            <a:r>
              <a:rPr lang="es-ES" dirty="0"/>
              <a:t>CAPÍTULO IV - Medidas en materia de contratación pública</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2924697470"/>
              </p:ext>
            </p:extLst>
          </p:nvPr>
        </p:nvGraphicFramePr>
        <p:xfrm>
          <a:off x="918636" y="1559273"/>
          <a:ext cx="10527888" cy="4850340"/>
        </p:xfrm>
        <a:graphic>
          <a:graphicData uri="http://schemas.openxmlformats.org/drawingml/2006/table">
            <a:tbl>
              <a:tblPr firstRow="1" bandRow="1">
                <a:tableStyleId>{5940675A-B579-460E-94D1-54222C63F5DA}</a:tableStyleId>
              </a:tblPr>
              <a:tblGrid>
                <a:gridCol w="3190656">
                  <a:extLst>
                    <a:ext uri="{9D8B030D-6E8A-4147-A177-3AD203B41FA5}">
                      <a16:colId xmlns:a16="http://schemas.microsoft.com/office/drawing/2014/main" val="929489083"/>
                    </a:ext>
                  </a:extLst>
                </a:gridCol>
                <a:gridCol w="318640">
                  <a:extLst>
                    <a:ext uri="{9D8B030D-6E8A-4147-A177-3AD203B41FA5}">
                      <a16:colId xmlns:a16="http://schemas.microsoft.com/office/drawing/2014/main" val="3635312625"/>
                    </a:ext>
                  </a:extLst>
                </a:gridCol>
                <a:gridCol w="3509296">
                  <a:extLst>
                    <a:ext uri="{9D8B030D-6E8A-4147-A177-3AD203B41FA5}">
                      <a16:colId xmlns:a16="http://schemas.microsoft.com/office/drawing/2014/main" val="3694192256"/>
                    </a:ext>
                  </a:extLst>
                </a:gridCol>
                <a:gridCol w="3509296">
                  <a:extLst>
                    <a:ext uri="{9D8B030D-6E8A-4147-A177-3AD203B41FA5}">
                      <a16:colId xmlns:a16="http://schemas.microsoft.com/office/drawing/2014/main" val="581094399"/>
                    </a:ext>
                  </a:extLst>
                </a:gridCol>
              </a:tblGrid>
              <a:tr h="1558500">
                <a:tc>
                  <a:txBody>
                    <a:bodyPr/>
                    <a:lstStyle/>
                    <a:p>
                      <a:pPr algn="l" fontAlgn="ctr"/>
                      <a:endParaRPr lang="es-ES" sz="1800" kern="1200" dirty="0" smtClean="0">
                        <a:solidFill>
                          <a:schemeClr val="tx1"/>
                        </a:solidFill>
                        <a:latin typeface="+mn-lt"/>
                        <a:ea typeface="+mn-ea"/>
                        <a:cs typeface="+mn-cs"/>
                      </a:endParaRPr>
                    </a:p>
                    <a:p>
                      <a:pPr algn="l" fontAlgn="ctr"/>
                      <a:r>
                        <a:rPr lang="es-ES" sz="1800" kern="1200" dirty="0" smtClean="0">
                          <a:solidFill>
                            <a:schemeClr val="tx1"/>
                          </a:solidFill>
                          <a:latin typeface="+mn-lt"/>
                          <a:ea typeface="+mn-ea"/>
                          <a:cs typeface="+mn-cs"/>
                        </a:rPr>
                        <a:t>Artículo 30. Compra pública de innovación de tecnologías Cloud</a:t>
                      </a:r>
                      <a:endParaRPr lang="es-ES" sz="1100" b="0" i="0" u="none" strike="noStrike" dirty="0">
                        <a:solidFill>
                          <a:srgbClr val="000000"/>
                        </a:solidFill>
                        <a:effectLst/>
                        <a:latin typeface="Calibri" panose="020F0502020204030204" pitchFamily="34" charset="0"/>
                      </a:endParaRPr>
                    </a:p>
                  </a:txBody>
                  <a:tcPr>
                    <a:solidFill>
                      <a:schemeClr val="bg1">
                        <a:lumMod val="85000"/>
                      </a:schemeClr>
                    </a:solidFill>
                  </a:tcPr>
                </a:tc>
                <a:tc gridSpan="3">
                  <a:txBody>
                    <a:bodyPr/>
                    <a:lstStyle/>
                    <a:p>
                      <a:endParaRPr lang="es-ES" sz="1600" dirty="0"/>
                    </a:p>
                  </a:txBody>
                  <a:tcPr>
                    <a:solidFill>
                      <a:schemeClr val="bg1">
                        <a:lumMod val="85000"/>
                      </a:schemeClr>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134105716"/>
                  </a:ext>
                </a:extLst>
              </a:tr>
              <a:tr h="884246">
                <a:tc gridSpan="4">
                  <a:txBody>
                    <a:bodyPr/>
                    <a:lstStyle/>
                    <a:p>
                      <a:r>
                        <a:rPr lang="es-ES" dirty="0" smtClean="0"/>
                        <a:t>AÑADIR LÍNEAS DE FINANCIACIÓN. </a:t>
                      </a:r>
                    </a:p>
                    <a:p>
                      <a:r>
                        <a:rPr lang="es-ES" dirty="0" smtClean="0"/>
                        <a:t>Se propone añadir líneas de financiación para la migración de archivos de administraciones públicas a la nube. Actualmente no se tiene capacidad para realizar la migración de tanto contenido de archivos. Tiene que ver con la conservación del patrimonio público audiovisual, por lo que debería ser financiado por el Gobierno de Aragón.</a:t>
                      </a:r>
                      <a:endParaRPr lang="es-ES" dirty="0"/>
                    </a:p>
                  </a:txBody>
                  <a:tcPr>
                    <a:solidFill>
                      <a:schemeClr val="bg1">
                        <a:lumMod val="85000"/>
                      </a:schemeClr>
                    </a:solidFill>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672631186"/>
                  </a:ext>
                </a:extLst>
              </a:tr>
              <a:tr h="353698">
                <a:tc gridSpan="2">
                  <a:txBody>
                    <a:bodyPr/>
                    <a:lstStyle/>
                    <a:p>
                      <a:endParaRPr lang="es-ES"/>
                    </a:p>
                  </a:txBody>
                  <a:tcPr/>
                </a:tc>
                <a:tc hMerge="1">
                  <a:txBody>
                    <a:bodyPr/>
                    <a:lstStyle/>
                    <a:p>
                      <a:endParaRPr lang="es-ES"/>
                    </a:p>
                  </a:txBody>
                  <a:tcPr/>
                </a:tc>
                <a:tc>
                  <a:txBody>
                    <a:bodyPr/>
                    <a:lstStyle/>
                    <a:p>
                      <a:endParaRPr lang="es-ES" dirty="0"/>
                    </a:p>
                  </a:txBody>
                  <a:tcPr/>
                </a:tc>
                <a:tc>
                  <a:txBody>
                    <a:bodyPr/>
                    <a:lstStyle/>
                    <a:p>
                      <a:r>
                        <a:rPr lang="es-ES" dirty="0" smtClean="0"/>
                        <a:t>No se acepta.</a:t>
                      </a:r>
                      <a:endParaRPr lang="es-ES" dirty="0"/>
                    </a:p>
                  </a:txBody>
                  <a:tcPr/>
                </a:tc>
                <a:extLst>
                  <a:ext uri="{0D108BD9-81ED-4DB2-BD59-A6C34878D82A}">
                    <a16:rowId xmlns:a16="http://schemas.microsoft.com/office/drawing/2014/main" val="1513823454"/>
                  </a:ext>
                </a:extLst>
              </a:tr>
              <a:tr h="640173">
                <a:tc gridSpan="4">
                  <a:txBody>
                    <a:bodyPr/>
                    <a:lstStyle/>
                    <a:p>
                      <a:r>
                        <a:rPr lang="es-ES" dirty="0" smtClean="0"/>
                        <a:t>Ya está incluido en la Ley.. </a:t>
                      </a:r>
                      <a:r>
                        <a:rPr lang="es-ES" sz="1800" kern="1200" dirty="0" smtClean="0">
                          <a:solidFill>
                            <a:schemeClr val="tx1"/>
                          </a:solidFill>
                          <a:effectLst/>
                          <a:latin typeface="+mn-lt"/>
                          <a:ea typeface="+mn-ea"/>
                          <a:cs typeface="+mn-cs"/>
                        </a:rPr>
                        <a:t>Está incorporado dentro del contenido del Plan de las infraestructuras recogido en el artículo 15,</a:t>
                      </a:r>
                      <a:r>
                        <a:rPr lang="es-ES" sz="1800" kern="1200" baseline="0" dirty="0" smtClean="0">
                          <a:solidFill>
                            <a:schemeClr val="tx1"/>
                          </a:solidFill>
                          <a:effectLst/>
                          <a:latin typeface="+mn-lt"/>
                          <a:ea typeface="+mn-ea"/>
                          <a:cs typeface="+mn-cs"/>
                        </a:rPr>
                        <a:t> fruto de una aportación recibida.</a:t>
                      </a:r>
                      <a:endParaRPr lang="es-ES" sz="1800" kern="1200" dirty="0" smtClean="0">
                        <a:solidFill>
                          <a:schemeClr val="tx1"/>
                        </a:solidFill>
                        <a:effectLst/>
                        <a:latin typeface="+mn-lt"/>
                        <a:ea typeface="+mn-ea"/>
                        <a:cs typeface="+mn-cs"/>
                      </a:endParaRPr>
                    </a:p>
                    <a:p>
                      <a:r>
                        <a:rPr lang="es-ES" sz="1800" i="1" kern="1200" dirty="0" smtClean="0">
                          <a:solidFill>
                            <a:schemeClr val="tx1"/>
                          </a:solidFill>
                          <a:effectLst/>
                          <a:latin typeface="+mn-lt"/>
                          <a:ea typeface="+mn-ea"/>
                          <a:cs typeface="+mn-cs"/>
                        </a:rPr>
                        <a:t>1. El Plan establecerá para cada servicio a desplegar un ciclo de vida para adaptar los requerimientos técnicos del mismo a las adaptaciones de infraestructuras, </a:t>
                      </a:r>
                      <a:r>
                        <a:rPr lang="es-ES" sz="1800" b="1" i="1" kern="1200" dirty="0" smtClean="0">
                          <a:solidFill>
                            <a:schemeClr val="tx1"/>
                          </a:solidFill>
                          <a:effectLst/>
                          <a:latin typeface="+mn-lt"/>
                          <a:ea typeface="+mn-ea"/>
                          <a:cs typeface="+mn-cs"/>
                        </a:rPr>
                        <a:t>las dotaciones económicas necesarias</a:t>
                      </a:r>
                      <a:r>
                        <a:rPr lang="es-ES" sz="1800" i="1" kern="1200" dirty="0" smtClean="0">
                          <a:solidFill>
                            <a:schemeClr val="tx1"/>
                          </a:solidFill>
                          <a:effectLst/>
                          <a:latin typeface="+mn-lt"/>
                          <a:ea typeface="+mn-ea"/>
                          <a:cs typeface="+mn-cs"/>
                        </a:rPr>
                        <a:t>, los servicios involucrados y las dependencias con el fin de optimizar los recursos públicos”.</a:t>
                      </a:r>
                      <a:endParaRPr lang="es-ES" sz="1800" kern="1200" dirty="0">
                        <a:solidFill>
                          <a:schemeClr val="tx1"/>
                        </a:solidFill>
                        <a:effectLst/>
                        <a:latin typeface="+mn-lt"/>
                        <a:ea typeface="+mn-ea"/>
                        <a:cs typeface="+mn-cs"/>
                      </a:endParaRPr>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19219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8</a:t>
            </a:r>
            <a:endParaRPr lang="es-ES" dirty="0"/>
          </a:p>
        </p:txBody>
      </p:sp>
      <p:sp>
        <p:nvSpPr>
          <p:cNvPr id="3" name="Marcador de texto 2"/>
          <p:cNvSpPr>
            <a:spLocks noGrp="1"/>
          </p:cNvSpPr>
          <p:nvPr>
            <p:ph type="body" sz="quarter" idx="10"/>
          </p:nvPr>
        </p:nvSpPr>
        <p:spPr/>
        <p:txBody>
          <a:bodyPr/>
          <a:lstStyle/>
          <a:p>
            <a:r>
              <a:rPr lang="es-ES" dirty="0"/>
              <a:t>CAPÍTULO VI - Gobernanza de las tecnologías Cloud</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3919790652"/>
              </p:ext>
            </p:extLst>
          </p:nvPr>
        </p:nvGraphicFramePr>
        <p:xfrm>
          <a:off x="918636" y="1559273"/>
          <a:ext cx="10527888" cy="4027380"/>
        </p:xfrm>
        <a:graphic>
          <a:graphicData uri="http://schemas.openxmlformats.org/drawingml/2006/table">
            <a:tbl>
              <a:tblPr firstRow="1" bandRow="1">
                <a:tableStyleId>{5940675A-B579-460E-94D1-54222C63F5DA}</a:tableStyleId>
              </a:tblPr>
              <a:tblGrid>
                <a:gridCol w="3190656">
                  <a:extLst>
                    <a:ext uri="{9D8B030D-6E8A-4147-A177-3AD203B41FA5}">
                      <a16:colId xmlns:a16="http://schemas.microsoft.com/office/drawing/2014/main" val="929489083"/>
                    </a:ext>
                  </a:extLst>
                </a:gridCol>
                <a:gridCol w="318640">
                  <a:extLst>
                    <a:ext uri="{9D8B030D-6E8A-4147-A177-3AD203B41FA5}">
                      <a16:colId xmlns:a16="http://schemas.microsoft.com/office/drawing/2014/main" val="3635312625"/>
                    </a:ext>
                  </a:extLst>
                </a:gridCol>
                <a:gridCol w="3509296">
                  <a:extLst>
                    <a:ext uri="{9D8B030D-6E8A-4147-A177-3AD203B41FA5}">
                      <a16:colId xmlns:a16="http://schemas.microsoft.com/office/drawing/2014/main" val="3694192256"/>
                    </a:ext>
                  </a:extLst>
                </a:gridCol>
                <a:gridCol w="3509296">
                  <a:extLst>
                    <a:ext uri="{9D8B030D-6E8A-4147-A177-3AD203B41FA5}">
                      <a16:colId xmlns:a16="http://schemas.microsoft.com/office/drawing/2014/main" val="581094399"/>
                    </a:ext>
                  </a:extLst>
                </a:gridCol>
              </a:tblGrid>
              <a:tr h="1558500">
                <a:tc>
                  <a:txBody>
                    <a:bodyPr/>
                    <a:lstStyle/>
                    <a:p>
                      <a:pPr algn="l" fontAlgn="ctr"/>
                      <a:endParaRPr lang="es-ES" sz="1800" kern="1200" dirty="0" smtClean="0">
                        <a:solidFill>
                          <a:schemeClr val="tx1"/>
                        </a:solidFill>
                        <a:latin typeface="+mn-lt"/>
                        <a:ea typeface="+mn-ea"/>
                        <a:cs typeface="+mn-cs"/>
                      </a:endParaRPr>
                    </a:p>
                    <a:p>
                      <a:pPr algn="l" fontAlgn="ctr"/>
                      <a:r>
                        <a:rPr lang="es-ES" sz="1800" kern="1200" dirty="0" smtClean="0">
                          <a:solidFill>
                            <a:schemeClr val="tx1"/>
                          </a:solidFill>
                          <a:latin typeface="+mn-lt"/>
                          <a:ea typeface="+mn-ea"/>
                          <a:cs typeface="+mn-cs"/>
                        </a:rPr>
                        <a:t>Artículo 38. Etiquetado.</a:t>
                      </a:r>
                      <a:r>
                        <a:rPr lang="es-ES" sz="1100" b="0" i="0" u="none" strike="noStrike" dirty="0" smtClean="0">
                          <a:solidFill>
                            <a:srgbClr val="000000"/>
                          </a:solidFill>
                          <a:effectLst/>
                          <a:latin typeface="Calibri" panose="020F0502020204030204" pitchFamily="34" charset="0"/>
                        </a:rPr>
                        <a:t>.</a:t>
                      </a:r>
                      <a:endParaRPr lang="es-ES" sz="1100" b="0" i="0" u="none" strike="noStrike" dirty="0">
                        <a:solidFill>
                          <a:srgbClr val="000000"/>
                        </a:solidFill>
                        <a:effectLst/>
                        <a:latin typeface="Calibri" panose="020F0502020204030204" pitchFamily="34" charset="0"/>
                      </a:endParaRPr>
                    </a:p>
                  </a:txBody>
                  <a:tcPr>
                    <a:solidFill>
                      <a:schemeClr val="bg1">
                        <a:lumMod val="85000"/>
                      </a:schemeClr>
                    </a:solidFill>
                  </a:tcPr>
                </a:tc>
                <a:tc gridSpan="3">
                  <a:txBody>
                    <a:bodyPr/>
                    <a:lstStyle/>
                    <a:p>
                      <a:r>
                        <a:rPr lang="es-ES" sz="1600" dirty="0" smtClean="0"/>
                        <a:t>2. La política básica de etiquetado podrá ampliarse por cada entidad, según sus necesidades.</a:t>
                      </a:r>
                      <a:endParaRPr lang="es-ES" sz="1600" dirty="0"/>
                    </a:p>
                  </a:txBody>
                  <a:tcPr>
                    <a:solidFill>
                      <a:schemeClr val="bg1">
                        <a:lumMod val="85000"/>
                      </a:schemeClr>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134105716"/>
                  </a:ext>
                </a:extLst>
              </a:tr>
              <a:tr h="884246">
                <a:tc gridSpan="4">
                  <a:txBody>
                    <a:bodyPr/>
                    <a:lstStyle/>
                    <a:p>
                      <a:r>
                        <a:rPr lang="es-ES" dirty="0" smtClean="0"/>
                        <a:t>AÑADIR REDACCIÓN.</a:t>
                      </a:r>
                    </a:p>
                    <a:p>
                      <a:r>
                        <a:rPr lang="es-ES" dirty="0" smtClean="0"/>
                        <a:t>Se propone ampliar la redacción del siguiente modo: La política básica de etiquetado podrá ampliarse por cada entidad, según sus necesidades, "dándole prioridad a cualquier solución que implante Inteligencia Artificial, Big Data y automatización de datos"..</a:t>
                      </a:r>
                      <a:endParaRPr lang="es-ES" dirty="0"/>
                    </a:p>
                  </a:txBody>
                  <a:tcPr>
                    <a:solidFill>
                      <a:schemeClr val="bg1">
                        <a:lumMod val="85000"/>
                      </a:schemeClr>
                    </a:solidFill>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672631186"/>
                  </a:ext>
                </a:extLst>
              </a:tr>
              <a:tr h="353698">
                <a:tc gridSpan="2">
                  <a:txBody>
                    <a:bodyPr/>
                    <a:lstStyle/>
                    <a:p>
                      <a:endParaRPr lang="es-ES"/>
                    </a:p>
                  </a:txBody>
                  <a:tcPr/>
                </a:tc>
                <a:tc hMerge="1">
                  <a:txBody>
                    <a:bodyPr/>
                    <a:lstStyle/>
                    <a:p>
                      <a:endParaRPr lang="es-ES"/>
                    </a:p>
                  </a:txBody>
                  <a:tcPr/>
                </a:tc>
                <a:tc>
                  <a:txBody>
                    <a:bodyPr/>
                    <a:lstStyle/>
                    <a:p>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No se acepta.</a:t>
                      </a:r>
                      <a:endParaRPr lang="es-ES" dirty="0"/>
                    </a:p>
                  </a:txBody>
                  <a:tcPr/>
                </a:tc>
                <a:extLst>
                  <a:ext uri="{0D108BD9-81ED-4DB2-BD59-A6C34878D82A}">
                    <a16:rowId xmlns:a16="http://schemas.microsoft.com/office/drawing/2014/main" val="1513823454"/>
                  </a:ext>
                </a:extLst>
              </a:tr>
              <a:tr h="640173">
                <a:tc gridSpan="4">
                  <a:txBody>
                    <a:bodyPr/>
                    <a:lstStyle/>
                    <a:p>
                      <a:r>
                        <a:rPr lang="es-ES" dirty="0" smtClean="0"/>
                        <a:t>No</a:t>
                      </a:r>
                      <a:r>
                        <a:rPr lang="es-ES" baseline="0" dirty="0" smtClean="0"/>
                        <a:t> procede incluirlo en la ley.</a:t>
                      </a:r>
                      <a:endParaRPr lang="es-ES" dirty="0" smtClean="0"/>
                    </a:p>
                    <a:p>
                      <a:r>
                        <a:rPr lang="es-ES" sz="1800" kern="1200" dirty="0" smtClean="0">
                          <a:solidFill>
                            <a:schemeClr val="tx1"/>
                          </a:solidFill>
                          <a:effectLst/>
                          <a:latin typeface="+mn-lt"/>
                          <a:ea typeface="+mn-ea"/>
                          <a:cs typeface="+mn-cs"/>
                        </a:rPr>
                        <a:t>La política de etiquetado es un sistema de identificación de activos. No requiere del uso de tecnologías disruptivas</a:t>
                      </a:r>
                      <a:endParaRPr lang="es-ES" dirty="0"/>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330589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9</a:t>
            </a:r>
            <a:endParaRPr lang="es-ES" dirty="0"/>
          </a:p>
        </p:txBody>
      </p:sp>
      <p:sp>
        <p:nvSpPr>
          <p:cNvPr id="3" name="Marcador de texto 2"/>
          <p:cNvSpPr>
            <a:spLocks noGrp="1"/>
          </p:cNvSpPr>
          <p:nvPr>
            <p:ph type="body" sz="quarter" idx="10"/>
          </p:nvPr>
        </p:nvSpPr>
        <p:spPr/>
        <p:txBody>
          <a:bodyPr/>
          <a:lstStyle/>
          <a:p>
            <a:r>
              <a:rPr lang="es-ES" dirty="0"/>
              <a:t>NUEVA DISPOSICIÓN</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2004084988"/>
              </p:ext>
            </p:extLst>
          </p:nvPr>
        </p:nvGraphicFramePr>
        <p:xfrm>
          <a:off x="918636" y="1559273"/>
          <a:ext cx="10527888" cy="3478833"/>
        </p:xfrm>
        <a:graphic>
          <a:graphicData uri="http://schemas.openxmlformats.org/drawingml/2006/table">
            <a:tbl>
              <a:tblPr firstRow="1" bandRow="1">
                <a:tableStyleId>{5940675A-B579-460E-94D1-54222C63F5DA}</a:tableStyleId>
              </a:tblPr>
              <a:tblGrid>
                <a:gridCol w="3190656">
                  <a:extLst>
                    <a:ext uri="{9D8B030D-6E8A-4147-A177-3AD203B41FA5}">
                      <a16:colId xmlns:a16="http://schemas.microsoft.com/office/drawing/2014/main" val="929489083"/>
                    </a:ext>
                  </a:extLst>
                </a:gridCol>
                <a:gridCol w="318640">
                  <a:extLst>
                    <a:ext uri="{9D8B030D-6E8A-4147-A177-3AD203B41FA5}">
                      <a16:colId xmlns:a16="http://schemas.microsoft.com/office/drawing/2014/main" val="3635312625"/>
                    </a:ext>
                  </a:extLst>
                </a:gridCol>
                <a:gridCol w="3509296">
                  <a:extLst>
                    <a:ext uri="{9D8B030D-6E8A-4147-A177-3AD203B41FA5}">
                      <a16:colId xmlns:a16="http://schemas.microsoft.com/office/drawing/2014/main" val="3694192256"/>
                    </a:ext>
                  </a:extLst>
                </a:gridCol>
                <a:gridCol w="3509296">
                  <a:extLst>
                    <a:ext uri="{9D8B030D-6E8A-4147-A177-3AD203B41FA5}">
                      <a16:colId xmlns:a16="http://schemas.microsoft.com/office/drawing/2014/main" val="581094399"/>
                    </a:ext>
                  </a:extLst>
                </a:gridCol>
              </a:tblGrid>
              <a:tr h="1558500">
                <a:tc>
                  <a:txBody>
                    <a:bodyPr/>
                    <a:lstStyle/>
                    <a:p>
                      <a:pPr algn="l" fontAlgn="ctr"/>
                      <a:endParaRPr lang="es-ES" sz="1800" kern="1200" dirty="0" smtClean="0">
                        <a:solidFill>
                          <a:schemeClr val="tx1"/>
                        </a:solidFill>
                        <a:latin typeface="+mn-lt"/>
                        <a:ea typeface="+mn-ea"/>
                        <a:cs typeface="+mn-cs"/>
                      </a:endParaRPr>
                    </a:p>
                    <a:p>
                      <a:pPr algn="l" fontAlgn="ctr"/>
                      <a:r>
                        <a:rPr lang="es-ES" sz="1800" kern="1200" dirty="0" smtClean="0">
                          <a:solidFill>
                            <a:schemeClr val="tx1"/>
                          </a:solidFill>
                          <a:latin typeface="+mn-lt"/>
                          <a:ea typeface="+mn-ea"/>
                          <a:cs typeface="+mn-cs"/>
                        </a:rPr>
                        <a:t>NUEVA DISPOSICIÓN</a:t>
                      </a:r>
                      <a:endParaRPr lang="es-ES" sz="1100" b="0" i="0" u="none" strike="noStrike" dirty="0">
                        <a:solidFill>
                          <a:srgbClr val="000000"/>
                        </a:solidFill>
                        <a:effectLst/>
                        <a:latin typeface="Calibri" panose="020F0502020204030204" pitchFamily="34" charset="0"/>
                      </a:endParaRPr>
                    </a:p>
                  </a:txBody>
                  <a:tcPr>
                    <a:solidFill>
                      <a:schemeClr val="bg1">
                        <a:lumMod val="85000"/>
                      </a:schemeClr>
                    </a:solidFill>
                  </a:tcPr>
                </a:tc>
                <a:tc gridSpan="3">
                  <a:txBody>
                    <a:bodyPr/>
                    <a:lstStyle/>
                    <a:p>
                      <a:endParaRPr lang="es-ES" sz="1600" dirty="0"/>
                    </a:p>
                  </a:txBody>
                  <a:tcPr>
                    <a:solidFill>
                      <a:schemeClr val="bg1">
                        <a:lumMod val="85000"/>
                      </a:schemeClr>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134105716"/>
                  </a:ext>
                </a:extLst>
              </a:tr>
              <a:tr h="884246">
                <a:tc gridSpan="4">
                  <a:txBody>
                    <a:bodyPr/>
                    <a:lstStyle/>
                    <a:p>
                      <a:r>
                        <a:rPr lang="es-ES" dirty="0" smtClean="0"/>
                        <a:t>OBLIGACIÓN DE QUE EL PROVEEDOR REALICE LA MIGRACIÓN DE DATOS.</a:t>
                      </a:r>
                    </a:p>
                    <a:p>
                      <a:r>
                        <a:rPr lang="es-ES" dirty="0" smtClean="0"/>
                        <a:t>Añadir que la obligación de que el proveedor contratado sea el responsable de realizar todas las acciones necesarias para realizar la migración de datos de cada entidad pública.</a:t>
                      </a:r>
                      <a:endParaRPr lang="es-ES" dirty="0"/>
                    </a:p>
                  </a:txBody>
                  <a:tcPr>
                    <a:solidFill>
                      <a:schemeClr val="bg1">
                        <a:lumMod val="85000"/>
                      </a:schemeClr>
                    </a:solidFill>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672631186"/>
                  </a:ext>
                </a:extLst>
              </a:tr>
              <a:tr h="353698">
                <a:tc gridSpan="2">
                  <a:txBody>
                    <a:bodyPr/>
                    <a:lstStyle/>
                    <a:p>
                      <a:endParaRPr lang="es-ES"/>
                    </a:p>
                  </a:txBody>
                  <a:tcPr/>
                </a:tc>
                <a:tc hMerge="1">
                  <a:txBody>
                    <a:bodyPr/>
                    <a:lstStyle/>
                    <a:p>
                      <a:endParaRPr lang="es-ES"/>
                    </a:p>
                  </a:txBody>
                  <a:tcPr/>
                </a:tc>
                <a:tc>
                  <a:txBody>
                    <a:bodyPr/>
                    <a:lstStyle/>
                    <a:p>
                      <a:endParaRPr lang="es-ES" dirty="0"/>
                    </a:p>
                  </a:txBody>
                  <a:tcPr/>
                </a:tc>
                <a:tc>
                  <a:txBody>
                    <a:bodyPr/>
                    <a:lstStyle/>
                    <a:p>
                      <a:r>
                        <a:rPr lang="es-ES" dirty="0" smtClean="0"/>
                        <a:t>No se acepta</a:t>
                      </a:r>
                      <a:endParaRPr lang="es-ES" dirty="0"/>
                    </a:p>
                  </a:txBody>
                  <a:tcPr/>
                </a:tc>
                <a:extLst>
                  <a:ext uri="{0D108BD9-81ED-4DB2-BD59-A6C34878D82A}">
                    <a16:rowId xmlns:a16="http://schemas.microsoft.com/office/drawing/2014/main" val="1513823454"/>
                  </a:ext>
                </a:extLst>
              </a:tr>
              <a:tr h="640173">
                <a:tc gridSpan="4">
                  <a:txBody>
                    <a:bodyPr/>
                    <a:lstStyle/>
                    <a:p>
                      <a:r>
                        <a:rPr lang="es-ES" dirty="0" smtClean="0"/>
                        <a:t>No procede</a:t>
                      </a:r>
                      <a:r>
                        <a:rPr lang="es-ES" baseline="0" dirty="0" smtClean="0"/>
                        <a:t> incluirlo en la Ley</a:t>
                      </a:r>
                      <a:r>
                        <a:rPr lang="es-ES" dirty="0" smtClean="0"/>
                        <a:t>.</a:t>
                      </a:r>
                    </a:p>
                    <a:p>
                      <a:r>
                        <a:rPr lang="es-ES" sz="1800" kern="1200" dirty="0" smtClean="0">
                          <a:solidFill>
                            <a:schemeClr val="tx1"/>
                          </a:solidFill>
                          <a:effectLst/>
                          <a:latin typeface="+mn-lt"/>
                          <a:ea typeface="+mn-ea"/>
                          <a:cs typeface="+mn-cs"/>
                        </a:rPr>
                        <a:t>Se considerará como condicionante dentro de los pliegos técnicos que se puedan celebrar.</a:t>
                      </a:r>
                      <a:endParaRPr lang="es-ES" dirty="0"/>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282349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4" name="Imagen 783"/>
          <p:cNvPicPr>
            <a:picLocks noChangeAspect="1"/>
          </p:cNvPicPr>
          <p:nvPr/>
        </p:nvPicPr>
        <p:blipFill>
          <a:blip r:embed="rId3"/>
          <a:stretch>
            <a:fillRect/>
          </a:stretch>
        </p:blipFill>
        <p:spPr>
          <a:xfrm>
            <a:off x="8580964" y="5348514"/>
            <a:ext cx="2940358" cy="705686"/>
          </a:xfrm>
          <a:prstGeom prst="rect">
            <a:avLst/>
          </a:prstGeom>
        </p:spPr>
      </p:pic>
      <p:sp>
        <p:nvSpPr>
          <p:cNvPr id="3" name="Título 5"/>
          <p:cNvSpPr txBox="1">
            <a:spLocks/>
          </p:cNvSpPr>
          <p:nvPr/>
        </p:nvSpPr>
        <p:spPr>
          <a:xfrm>
            <a:off x="1236000" y="1512000"/>
            <a:ext cx="9720000" cy="2679325"/>
          </a:xfrm>
          <a:prstGeom prst="rect">
            <a:avLst/>
          </a:prstGeom>
        </p:spPr>
        <p:txBody>
          <a:bodyPr/>
          <a:lstStyle>
            <a:lvl1pPr algn="l" defTabSz="914400" rtl="0" eaLnBrk="1" latinLnBrk="0" hangingPunct="1">
              <a:lnSpc>
                <a:spcPct val="90000"/>
              </a:lnSpc>
              <a:spcBef>
                <a:spcPct val="0"/>
              </a:spcBef>
              <a:buNone/>
              <a:defRPr sz="4000" b="1" i="0" kern="1200" baseline="0">
                <a:solidFill>
                  <a:schemeClr val="accent1"/>
                </a:solidFill>
                <a:latin typeface="+mj-lt"/>
                <a:ea typeface="+mj-ea"/>
                <a:cs typeface="+mj-cs"/>
              </a:defRPr>
            </a:lvl1pPr>
          </a:lstStyle>
          <a:p>
            <a:endParaRPr lang="es-ES_tradnl" dirty="0">
              <a:solidFill>
                <a:schemeClr val="bg1"/>
              </a:solidFill>
            </a:endParaRPr>
          </a:p>
        </p:txBody>
      </p:sp>
      <p:sp>
        <p:nvSpPr>
          <p:cNvPr id="4" name="TextBox 10"/>
          <p:cNvSpPr txBox="1">
            <a:spLocks noChangeArrowheads="1"/>
          </p:cNvSpPr>
          <p:nvPr/>
        </p:nvSpPr>
        <p:spPr bwMode="auto">
          <a:xfrm>
            <a:off x="1236663" y="2874963"/>
            <a:ext cx="97186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s-ES_tradnl" altLang="es-ES" sz="6600" b="1" dirty="0">
                <a:solidFill>
                  <a:schemeClr val="bg1"/>
                </a:solidFill>
                <a:cs typeface="Arial" panose="020B0604020202020204" pitchFamily="34" charset="0"/>
              </a:rPr>
              <a:t>Gracias</a:t>
            </a:r>
            <a:endParaRPr lang="es-ES_tradnl" altLang="es-ES" sz="6600" b="1" dirty="0">
              <a:solidFill>
                <a:schemeClr val="accent1"/>
              </a:solidFill>
              <a:cs typeface="Arial" panose="020B0604020202020204" pitchFamily="34" charset="0"/>
            </a:endParaRPr>
          </a:p>
        </p:txBody>
      </p:sp>
    </p:spTree>
    <p:extLst>
      <p:ext uri="{BB962C8B-B14F-4D97-AF65-F5344CB8AC3E}">
        <p14:creationId xmlns:p14="http://schemas.microsoft.com/office/powerpoint/2010/main" val="141976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447DA90-3B65-CC47-847E-C5A2156D4432}"/>
              </a:ext>
            </a:extLst>
          </p:cNvPr>
          <p:cNvSpPr txBox="1">
            <a:spLocks/>
          </p:cNvSpPr>
          <p:nvPr/>
        </p:nvSpPr>
        <p:spPr>
          <a:xfrm>
            <a:off x="838200" y="1604938"/>
            <a:ext cx="10770704" cy="4506684"/>
          </a:xfrm>
          <a:prstGeom prst="rect">
            <a:avLst/>
          </a:prstGeom>
        </p:spPr>
        <p:txBody>
          <a:bodyPr wrap="square" lIns="0" tIns="90000" rIns="0" bIns="90000" numCol="1" spcCol="180000" anchor="t" anchorCtr="0">
            <a:noAutofit/>
          </a:bodyPr>
          <a:lstStyle>
            <a:defPPr>
              <a:defRPr lang="en-US"/>
            </a:defPPr>
            <a:lvl1pPr indent="0">
              <a:lnSpc>
                <a:spcPts val="2460"/>
              </a:lnSpc>
              <a:spcBef>
                <a:spcPts val="1000"/>
              </a:spcBef>
              <a:buFont typeface="Arial" panose="020B0604020202020204" pitchFamily="34" charset="0"/>
              <a:buNone/>
              <a:defRPr sz="1600" b="0" i="0">
                <a:solidFill>
                  <a:schemeClr val="tx2"/>
                </a:solidFill>
                <a:latin typeface="Arial" charset="0"/>
                <a:ea typeface="Arial" charset="0"/>
                <a:cs typeface="Arial"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600"/>
              </a:spcBef>
            </a:pPr>
            <a:endParaRPr lang="es-ES_tradnl" dirty="0"/>
          </a:p>
        </p:txBody>
      </p:sp>
      <p:sp>
        <p:nvSpPr>
          <p:cNvPr id="5" name="Título 3"/>
          <p:cNvSpPr>
            <a:spLocks noGrp="1"/>
          </p:cNvSpPr>
          <p:nvPr>
            <p:ph type="title"/>
          </p:nvPr>
        </p:nvSpPr>
        <p:spPr/>
        <p:txBody>
          <a:bodyPr>
            <a:normAutofit/>
          </a:bodyPr>
          <a:lstStyle/>
          <a:p>
            <a:r>
              <a:rPr lang="es-ES" dirty="0" smtClean="0"/>
              <a:t>Proceso participativo</a:t>
            </a:r>
            <a:endParaRPr lang="es-ES_tradnl" dirty="0"/>
          </a:p>
        </p:txBody>
      </p:sp>
      <p:sp>
        <p:nvSpPr>
          <p:cNvPr id="6" name="Text Placeholder 2"/>
          <p:cNvSpPr txBox="1">
            <a:spLocks/>
          </p:cNvSpPr>
          <p:nvPr/>
        </p:nvSpPr>
        <p:spPr>
          <a:xfrm>
            <a:off x="838200" y="1668345"/>
            <a:ext cx="10024777" cy="4379871"/>
          </a:xfrm>
          <a:prstGeom prst="rect">
            <a:avLst/>
          </a:prstGeom>
        </p:spPr>
        <p:txBody>
          <a:bodyPr wrap="square" lIns="0" tIns="90000" rIns="0" bIns="90000" numCol="1" spcCol="180000" anchor="ctr" anchorCtr="0">
            <a:noAutofit/>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460"/>
              </a:lnSpc>
            </a:pPr>
            <a:endParaRPr lang="es-ES_tradnl" sz="1600" dirty="0">
              <a:solidFill>
                <a:schemeClr val="tx2"/>
              </a:solidFill>
              <a:latin typeface="Arial" charset="0"/>
              <a:ea typeface="Arial" charset="0"/>
              <a:cs typeface="Arial" charset="0"/>
            </a:endParaRPr>
          </a:p>
        </p:txBody>
      </p:sp>
      <p:sp>
        <p:nvSpPr>
          <p:cNvPr id="8" name="Marcador de texto 18"/>
          <p:cNvSpPr txBox="1">
            <a:spLocks/>
          </p:cNvSpPr>
          <p:nvPr/>
        </p:nvSpPr>
        <p:spPr>
          <a:xfrm>
            <a:off x="1224000" y="1079998"/>
            <a:ext cx="9720000" cy="720000"/>
          </a:xfrm>
          <a:prstGeom prst="rect">
            <a:avLst/>
          </a:prstGeom>
        </p:spPr>
        <p:txBody>
          <a:bodyPr vert="horz" lIns="0" tIns="36000" rIns="0" bIns="36000" rtlCol="0">
            <a:normAutofit/>
          </a:bodyPr>
          <a:lstStyle>
            <a:lvl1pPr marL="0" indent="0" algn="l" defTabSz="914400" rtl="0" eaLnBrk="1" latinLnBrk="0" hangingPunct="1">
              <a:lnSpc>
                <a:spcPct val="90000"/>
              </a:lnSpc>
              <a:spcBef>
                <a:spcPts val="1000"/>
              </a:spcBef>
              <a:buFontTx/>
              <a:buNone/>
              <a:defRPr sz="1600" b="1" i="0" kern="1200" baseline="0">
                <a:solidFill>
                  <a:schemeClr val="bg1">
                    <a:lumMod val="6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Tx/>
              <a:buNone/>
              <a:defRPr sz="1600" b="1" kern="1200" baseline="0">
                <a:solidFill>
                  <a:schemeClr val="tx2"/>
                </a:solidFill>
                <a:latin typeface="+mn-lt"/>
                <a:ea typeface="+mn-ea"/>
                <a:cs typeface="+mn-cs"/>
              </a:defRPr>
            </a:lvl2pPr>
            <a:lvl3pPr marL="914400" indent="0" algn="l" defTabSz="914400" rtl="0" eaLnBrk="1" latinLnBrk="0" hangingPunct="1">
              <a:lnSpc>
                <a:spcPct val="90000"/>
              </a:lnSpc>
              <a:spcBef>
                <a:spcPts val="500"/>
              </a:spcBef>
              <a:buFontTx/>
              <a:buNone/>
              <a:defRPr sz="1600" b="1"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Tx/>
              <a:buNone/>
              <a:defRPr sz="1600" b="1"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Tx/>
              <a:buNone/>
              <a:defRPr sz="16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s-ES_tradnl" dirty="0"/>
          </a:p>
        </p:txBody>
      </p:sp>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861" y="1604938"/>
            <a:ext cx="7222712" cy="4359223"/>
          </a:xfrm>
          <a:prstGeom prst="rect">
            <a:avLst/>
          </a:prstGeom>
        </p:spPr>
      </p:pic>
    </p:spTree>
    <p:extLst>
      <p:ext uri="{BB962C8B-B14F-4D97-AF65-F5344CB8AC3E}">
        <p14:creationId xmlns:p14="http://schemas.microsoft.com/office/powerpoint/2010/main" val="300869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ext Placeholder 4"/>
          <p:cNvSpPr txBox="1">
            <a:spLocks/>
          </p:cNvSpPr>
          <p:nvPr/>
        </p:nvSpPr>
        <p:spPr bwMode="auto">
          <a:xfrm>
            <a:off x="6170613" y="2033588"/>
            <a:ext cx="47736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lstStyle>
            <a:lvl1pPr defTabSz="685800">
              <a:lnSpc>
                <a:spcPct val="90000"/>
              </a:lnSpc>
              <a:spcBef>
                <a:spcPts val="1000"/>
              </a:spcBef>
              <a:defRPr sz="1400" b="1">
                <a:solidFill>
                  <a:schemeClr val="tx2"/>
                </a:solidFill>
                <a:latin typeface="Arial" panose="020B0604020202020204" pitchFamily="34" charset="0"/>
              </a:defRPr>
            </a:lvl1pPr>
            <a:lvl2pPr defTabSz="685800">
              <a:lnSpc>
                <a:spcPct val="90000"/>
              </a:lnSpc>
              <a:spcBef>
                <a:spcPts val="500"/>
              </a:spcBef>
              <a:defRPr sz="1400" b="1">
                <a:solidFill>
                  <a:schemeClr val="tx2"/>
                </a:solidFill>
                <a:latin typeface="Arial" panose="020B0604020202020204" pitchFamily="34" charset="0"/>
              </a:defRPr>
            </a:lvl2pPr>
            <a:lvl3pPr marL="857250" indent="-171450" defTabSz="685800">
              <a:lnSpc>
                <a:spcPct val="90000"/>
              </a:lnSpc>
              <a:spcBef>
                <a:spcPts val="500"/>
              </a:spcBef>
              <a:defRPr sz="1400" b="1">
                <a:solidFill>
                  <a:schemeClr val="tx2"/>
                </a:solidFill>
                <a:latin typeface="Arial" panose="020B0604020202020204" pitchFamily="34" charset="0"/>
              </a:defRPr>
            </a:lvl3pPr>
            <a:lvl4pPr marL="1200150" indent="-171450" defTabSz="685800">
              <a:lnSpc>
                <a:spcPct val="90000"/>
              </a:lnSpc>
              <a:spcBef>
                <a:spcPts val="500"/>
              </a:spcBef>
              <a:defRPr sz="1400" b="1">
                <a:solidFill>
                  <a:schemeClr val="tx2"/>
                </a:solidFill>
                <a:latin typeface="Arial" panose="020B0604020202020204" pitchFamily="34" charset="0"/>
              </a:defRPr>
            </a:lvl4pPr>
            <a:lvl5pPr marL="1543050" indent="-171450" defTabSz="685800">
              <a:lnSpc>
                <a:spcPct val="90000"/>
              </a:lnSpc>
              <a:spcBef>
                <a:spcPts val="500"/>
              </a:spcBef>
              <a:defRPr sz="1400" b="1">
                <a:solidFill>
                  <a:schemeClr val="tx2"/>
                </a:solidFill>
                <a:latin typeface="Arial" panose="020B0604020202020204" pitchFamily="34" charset="0"/>
              </a:defRPr>
            </a:lvl5pPr>
            <a:lvl6pPr marL="2000250" indent="-171450" defTabSz="685800" fontAlgn="base">
              <a:lnSpc>
                <a:spcPct val="90000"/>
              </a:lnSpc>
              <a:spcBef>
                <a:spcPts val="500"/>
              </a:spcBef>
              <a:spcAft>
                <a:spcPct val="0"/>
              </a:spcAft>
              <a:defRPr sz="1400" b="1">
                <a:solidFill>
                  <a:schemeClr val="tx2"/>
                </a:solidFill>
                <a:latin typeface="Arial" panose="020B0604020202020204" pitchFamily="34" charset="0"/>
              </a:defRPr>
            </a:lvl6pPr>
            <a:lvl7pPr marL="2457450" indent="-171450" defTabSz="685800" fontAlgn="base">
              <a:lnSpc>
                <a:spcPct val="90000"/>
              </a:lnSpc>
              <a:spcBef>
                <a:spcPts val="500"/>
              </a:spcBef>
              <a:spcAft>
                <a:spcPct val="0"/>
              </a:spcAft>
              <a:defRPr sz="1400" b="1">
                <a:solidFill>
                  <a:schemeClr val="tx2"/>
                </a:solidFill>
                <a:latin typeface="Arial" panose="020B0604020202020204" pitchFamily="34" charset="0"/>
              </a:defRPr>
            </a:lvl7pPr>
            <a:lvl8pPr marL="2914650" indent="-171450" defTabSz="685800" fontAlgn="base">
              <a:lnSpc>
                <a:spcPct val="90000"/>
              </a:lnSpc>
              <a:spcBef>
                <a:spcPts val="500"/>
              </a:spcBef>
              <a:spcAft>
                <a:spcPct val="0"/>
              </a:spcAft>
              <a:defRPr sz="1400" b="1">
                <a:solidFill>
                  <a:schemeClr val="tx2"/>
                </a:solidFill>
                <a:latin typeface="Arial" panose="020B0604020202020204" pitchFamily="34" charset="0"/>
              </a:defRPr>
            </a:lvl8pPr>
            <a:lvl9pPr marL="3371850" indent="-171450" defTabSz="685800" fontAlgn="base">
              <a:lnSpc>
                <a:spcPct val="90000"/>
              </a:lnSpc>
              <a:spcBef>
                <a:spcPts val="500"/>
              </a:spcBef>
              <a:spcAft>
                <a:spcPct val="0"/>
              </a:spcAft>
              <a:defRPr sz="1400" b="1">
                <a:solidFill>
                  <a:schemeClr val="tx2"/>
                </a:solidFill>
                <a:latin typeface="Arial" panose="020B0604020202020204" pitchFamily="34" charset="0"/>
              </a:defRPr>
            </a:lvl9pPr>
          </a:lstStyle>
          <a:p>
            <a:pPr eaLnBrk="1" hangingPunct="1">
              <a:lnSpc>
                <a:spcPts val="2063"/>
              </a:lnSpc>
              <a:spcBef>
                <a:spcPct val="0"/>
              </a:spcBef>
            </a:pPr>
            <a:r>
              <a:rPr lang="es-ES_tradnl" altLang="es-ES" sz="1600" b="0" dirty="0" smtClean="0">
                <a:cs typeface="Arial" panose="020B0604020202020204" pitchFamily="34" charset="0"/>
              </a:rPr>
              <a:t>Oscar Torrero</a:t>
            </a:r>
          </a:p>
          <a:p>
            <a:pPr eaLnBrk="1" hangingPunct="1">
              <a:lnSpc>
                <a:spcPts val="2063"/>
              </a:lnSpc>
              <a:spcBef>
                <a:spcPct val="0"/>
              </a:spcBef>
            </a:pPr>
            <a:r>
              <a:rPr lang="es-ES_tradnl" altLang="es-ES" sz="1600" b="0" dirty="0" smtClean="0">
                <a:cs typeface="Arial" panose="020B0604020202020204" pitchFamily="34" charset="0"/>
              </a:rPr>
              <a:t>Director de Tecnología y Sistemas</a:t>
            </a:r>
          </a:p>
          <a:p>
            <a:pPr eaLnBrk="1" hangingPunct="1">
              <a:lnSpc>
                <a:spcPts val="2063"/>
              </a:lnSpc>
              <a:spcBef>
                <a:spcPct val="0"/>
              </a:spcBef>
            </a:pPr>
            <a:endParaRPr lang="es-ES_tradnl" altLang="es-ES" sz="1600" b="0" dirty="0">
              <a:cs typeface="Arial" panose="020B0604020202020204" pitchFamily="34" charset="0"/>
            </a:endParaRPr>
          </a:p>
          <a:p>
            <a:pPr eaLnBrk="1" hangingPunct="1">
              <a:lnSpc>
                <a:spcPts val="2063"/>
              </a:lnSpc>
              <a:spcBef>
                <a:spcPct val="0"/>
              </a:spcBef>
            </a:pPr>
            <a:r>
              <a:rPr lang="es-ES_tradnl" altLang="es-ES" sz="1600" b="0" dirty="0" smtClean="0">
                <a:cs typeface="Arial" panose="020B0604020202020204" pitchFamily="34" charset="0"/>
              </a:rPr>
              <a:t>Nieves Campillo</a:t>
            </a:r>
          </a:p>
          <a:p>
            <a:pPr eaLnBrk="1" hangingPunct="1">
              <a:lnSpc>
                <a:spcPts val="2063"/>
              </a:lnSpc>
              <a:spcBef>
                <a:spcPct val="0"/>
              </a:spcBef>
            </a:pPr>
            <a:r>
              <a:rPr lang="es-ES_tradnl" altLang="es-ES" sz="1600" b="0" dirty="0" smtClean="0">
                <a:cs typeface="Arial" panose="020B0604020202020204" pitchFamily="34" charset="0"/>
              </a:rPr>
              <a:t>Adjunta a Dirección</a:t>
            </a:r>
          </a:p>
        </p:txBody>
      </p:sp>
      <p:sp>
        <p:nvSpPr>
          <p:cNvPr id="203778" name="Título 3"/>
          <p:cNvSpPr>
            <a:spLocks noGrp="1"/>
          </p:cNvSpPr>
          <p:nvPr>
            <p:ph type="title"/>
          </p:nvPr>
        </p:nvSpPr>
        <p:spPr bwMode="auto">
          <a:xfrm>
            <a:off x="1223963" y="1079500"/>
            <a:ext cx="9720262"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r>
              <a:rPr lang="es-ES_tradnl" altLang="es-ES" smtClean="0">
                <a:latin typeface="Arial" panose="020B0604020202020204" pitchFamily="34" charset="0"/>
                <a:cs typeface="Arial" panose="020B0604020202020204" pitchFamily="34" charset="0"/>
              </a:rPr>
              <a:t>Contacto</a:t>
            </a:r>
          </a:p>
        </p:txBody>
      </p:sp>
      <p:sp>
        <p:nvSpPr>
          <p:cNvPr id="2" name="Marcador de texto 1"/>
          <p:cNvSpPr>
            <a:spLocks noGrp="1"/>
          </p:cNvSpPr>
          <p:nvPr>
            <p:ph type="body" sz="quarter" idx="10"/>
          </p:nvPr>
        </p:nvSpPr>
        <p:spPr>
          <a:xfrm>
            <a:off x="1223963" y="1673225"/>
            <a:ext cx="9720262" cy="360363"/>
          </a:xfrm>
        </p:spPr>
        <p:txBody>
          <a:bodyPr>
            <a:normAutofit/>
          </a:bodyPr>
          <a:lstStyle/>
          <a:p>
            <a:r>
              <a:rPr lang="es-ES_tradnl" altLang="es-ES" dirty="0" smtClean="0">
                <a:solidFill>
                  <a:srgbClr val="A6A6A6"/>
                </a:solidFill>
                <a:latin typeface="Arial" panose="020B0604020202020204" pitchFamily="34" charset="0"/>
                <a:cs typeface="Arial" panose="020B0604020202020204" pitchFamily="34" charset="0"/>
              </a:rPr>
              <a:t>Aragonesa de Servicios Telemáticos</a:t>
            </a:r>
          </a:p>
        </p:txBody>
      </p:sp>
      <p:sp>
        <p:nvSpPr>
          <p:cNvPr id="203780" name="Text Placeholder 4"/>
          <p:cNvSpPr txBox="1">
            <a:spLocks/>
          </p:cNvSpPr>
          <p:nvPr/>
        </p:nvSpPr>
        <p:spPr bwMode="auto">
          <a:xfrm>
            <a:off x="6170613" y="3684588"/>
            <a:ext cx="3254375"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lstStyle>
            <a:lvl1pPr defTabSz="685800">
              <a:lnSpc>
                <a:spcPct val="90000"/>
              </a:lnSpc>
              <a:spcBef>
                <a:spcPts val="1000"/>
              </a:spcBef>
              <a:defRPr sz="1400" b="1">
                <a:solidFill>
                  <a:schemeClr val="tx2"/>
                </a:solidFill>
                <a:latin typeface="Arial" panose="020B0604020202020204" pitchFamily="34" charset="0"/>
              </a:defRPr>
            </a:lvl1pPr>
            <a:lvl2pPr defTabSz="685800">
              <a:lnSpc>
                <a:spcPct val="90000"/>
              </a:lnSpc>
              <a:spcBef>
                <a:spcPts val="500"/>
              </a:spcBef>
              <a:defRPr sz="1400" b="1">
                <a:solidFill>
                  <a:schemeClr val="tx2"/>
                </a:solidFill>
                <a:latin typeface="Arial" panose="020B0604020202020204" pitchFamily="34" charset="0"/>
              </a:defRPr>
            </a:lvl2pPr>
            <a:lvl3pPr marL="857250" indent="-171450" defTabSz="685800">
              <a:lnSpc>
                <a:spcPct val="90000"/>
              </a:lnSpc>
              <a:spcBef>
                <a:spcPts val="500"/>
              </a:spcBef>
              <a:defRPr sz="1400" b="1">
                <a:solidFill>
                  <a:schemeClr val="tx2"/>
                </a:solidFill>
                <a:latin typeface="Arial" panose="020B0604020202020204" pitchFamily="34" charset="0"/>
              </a:defRPr>
            </a:lvl3pPr>
            <a:lvl4pPr marL="1200150" indent="-171450" defTabSz="685800">
              <a:lnSpc>
                <a:spcPct val="90000"/>
              </a:lnSpc>
              <a:spcBef>
                <a:spcPts val="500"/>
              </a:spcBef>
              <a:defRPr sz="1400" b="1">
                <a:solidFill>
                  <a:schemeClr val="tx2"/>
                </a:solidFill>
                <a:latin typeface="Arial" panose="020B0604020202020204" pitchFamily="34" charset="0"/>
              </a:defRPr>
            </a:lvl4pPr>
            <a:lvl5pPr marL="1543050" indent="-171450" defTabSz="685800">
              <a:lnSpc>
                <a:spcPct val="90000"/>
              </a:lnSpc>
              <a:spcBef>
                <a:spcPts val="500"/>
              </a:spcBef>
              <a:defRPr sz="1400" b="1">
                <a:solidFill>
                  <a:schemeClr val="tx2"/>
                </a:solidFill>
                <a:latin typeface="Arial" panose="020B0604020202020204" pitchFamily="34" charset="0"/>
              </a:defRPr>
            </a:lvl5pPr>
            <a:lvl6pPr marL="2000250" indent="-171450" defTabSz="685800" fontAlgn="base">
              <a:lnSpc>
                <a:spcPct val="90000"/>
              </a:lnSpc>
              <a:spcBef>
                <a:spcPts val="500"/>
              </a:spcBef>
              <a:spcAft>
                <a:spcPct val="0"/>
              </a:spcAft>
              <a:defRPr sz="1400" b="1">
                <a:solidFill>
                  <a:schemeClr val="tx2"/>
                </a:solidFill>
                <a:latin typeface="Arial" panose="020B0604020202020204" pitchFamily="34" charset="0"/>
              </a:defRPr>
            </a:lvl6pPr>
            <a:lvl7pPr marL="2457450" indent="-171450" defTabSz="685800" fontAlgn="base">
              <a:lnSpc>
                <a:spcPct val="90000"/>
              </a:lnSpc>
              <a:spcBef>
                <a:spcPts val="500"/>
              </a:spcBef>
              <a:spcAft>
                <a:spcPct val="0"/>
              </a:spcAft>
              <a:defRPr sz="1400" b="1">
                <a:solidFill>
                  <a:schemeClr val="tx2"/>
                </a:solidFill>
                <a:latin typeface="Arial" panose="020B0604020202020204" pitchFamily="34" charset="0"/>
              </a:defRPr>
            </a:lvl7pPr>
            <a:lvl8pPr marL="2914650" indent="-171450" defTabSz="685800" fontAlgn="base">
              <a:lnSpc>
                <a:spcPct val="90000"/>
              </a:lnSpc>
              <a:spcBef>
                <a:spcPts val="500"/>
              </a:spcBef>
              <a:spcAft>
                <a:spcPct val="0"/>
              </a:spcAft>
              <a:defRPr sz="1400" b="1">
                <a:solidFill>
                  <a:schemeClr val="tx2"/>
                </a:solidFill>
                <a:latin typeface="Arial" panose="020B0604020202020204" pitchFamily="34" charset="0"/>
              </a:defRPr>
            </a:lvl8pPr>
            <a:lvl9pPr marL="3371850" indent="-171450" defTabSz="685800" fontAlgn="base">
              <a:lnSpc>
                <a:spcPct val="90000"/>
              </a:lnSpc>
              <a:spcBef>
                <a:spcPts val="500"/>
              </a:spcBef>
              <a:spcAft>
                <a:spcPct val="0"/>
              </a:spcAft>
              <a:defRPr sz="1400" b="1">
                <a:solidFill>
                  <a:schemeClr val="tx2"/>
                </a:solidFill>
                <a:latin typeface="Arial" panose="020B0604020202020204" pitchFamily="34" charset="0"/>
              </a:defRPr>
            </a:lvl9pPr>
          </a:lstStyle>
          <a:p>
            <a:pPr algn="just" eaLnBrk="1" hangingPunct="1">
              <a:lnSpc>
                <a:spcPts val="2063"/>
              </a:lnSpc>
              <a:spcBef>
                <a:spcPct val="0"/>
              </a:spcBef>
            </a:pPr>
            <a:r>
              <a:rPr lang="es-ES_tradnl" altLang="es-ES" sz="1600" b="0" dirty="0" smtClean="0"/>
              <a:t>Avda. Ranillas, 3</a:t>
            </a:r>
            <a:endParaRPr lang="es-ES_tradnl" altLang="es-ES" sz="1600" b="0" dirty="0"/>
          </a:p>
          <a:p>
            <a:pPr algn="just" eaLnBrk="1" hangingPunct="1">
              <a:lnSpc>
                <a:spcPts val="2063"/>
              </a:lnSpc>
              <a:spcBef>
                <a:spcPct val="0"/>
              </a:spcBef>
            </a:pPr>
            <a:r>
              <a:rPr lang="es-ES_tradnl" altLang="es-ES" sz="1600" b="0" dirty="0" smtClean="0"/>
              <a:t>Edificio 3A – Planta 3ª - Oficina J</a:t>
            </a:r>
          </a:p>
          <a:p>
            <a:pPr algn="just" eaLnBrk="1" hangingPunct="1">
              <a:lnSpc>
                <a:spcPts val="2063"/>
              </a:lnSpc>
              <a:spcBef>
                <a:spcPct val="0"/>
              </a:spcBef>
            </a:pPr>
            <a:r>
              <a:rPr lang="es-ES_tradnl" altLang="es-ES" sz="1600" b="0" dirty="0" smtClean="0"/>
              <a:t>50018 </a:t>
            </a:r>
            <a:r>
              <a:rPr lang="es-ES_tradnl" altLang="es-ES" sz="1600" b="0" dirty="0"/>
              <a:t>Zaragoza (Zaragoza)</a:t>
            </a:r>
          </a:p>
          <a:p>
            <a:pPr algn="just" eaLnBrk="1" hangingPunct="1">
              <a:lnSpc>
                <a:spcPts val="2063"/>
              </a:lnSpc>
              <a:spcBef>
                <a:spcPct val="0"/>
              </a:spcBef>
            </a:pPr>
            <a:endParaRPr lang="es-ES_tradnl" altLang="es-ES" sz="1600" b="0" dirty="0"/>
          </a:p>
          <a:p>
            <a:pPr algn="just" eaLnBrk="1" hangingPunct="1">
              <a:lnSpc>
                <a:spcPts val="2063"/>
              </a:lnSpc>
              <a:spcBef>
                <a:spcPct val="0"/>
              </a:spcBef>
            </a:pPr>
            <a:r>
              <a:rPr lang="es-ES_tradnl" altLang="es-ES" sz="1600" b="0" dirty="0">
                <a:cs typeface="Arial" panose="020B0604020202020204" pitchFamily="34" charset="0"/>
              </a:rPr>
              <a:t>+34 976 </a:t>
            </a:r>
            <a:r>
              <a:rPr lang="es-ES_tradnl" altLang="es-ES" sz="1600" b="0" dirty="0" smtClean="0">
                <a:cs typeface="Arial" panose="020B0604020202020204" pitchFamily="34" charset="0"/>
              </a:rPr>
              <a:t>71 44 95</a:t>
            </a:r>
            <a:endParaRPr lang="es-ES_tradnl" altLang="es-ES" sz="1600" b="0" dirty="0">
              <a:cs typeface="Arial" panose="020B0604020202020204" pitchFamily="34" charset="0"/>
            </a:endParaRPr>
          </a:p>
          <a:p>
            <a:pPr algn="just" eaLnBrk="1" hangingPunct="1">
              <a:lnSpc>
                <a:spcPts val="2063"/>
              </a:lnSpc>
              <a:spcBef>
                <a:spcPct val="0"/>
              </a:spcBef>
            </a:pPr>
            <a:endParaRPr lang="es-ES_tradnl" altLang="es-ES" sz="1600" b="0" dirty="0">
              <a:cs typeface="Arial" panose="020B0604020202020204" pitchFamily="34" charset="0"/>
            </a:endParaRPr>
          </a:p>
          <a:p>
            <a:pPr algn="just" eaLnBrk="1" hangingPunct="1">
              <a:lnSpc>
                <a:spcPts val="2063"/>
              </a:lnSpc>
              <a:spcBef>
                <a:spcPct val="0"/>
              </a:spcBef>
            </a:pPr>
            <a:r>
              <a:rPr lang="es-ES_tradnl" altLang="es-ES" sz="1600" b="0" dirty="0" smtClean="0">
                <a:cs typeface="Arial" panose="020B0604020202020204" pitchFamily="34" charset="0"/>
                <a:hlinkClick r:id="rId2"/>
              </a:rPr>
              <a:t>ast@aragon.es</a:t>
            </a:r>
            <a:endParaRPr lang="es-ES_tradnl" altLang="es-ES" sz="1600" b="0" dirty="0">
              <a:cs typeface="Arial" panose="020B0604020202020204" pitchFamily="34" charset="0"/>
            </a:endParaRPr>
          </a:p>
          <a:p>
            <a:pPr algn="just" eaLnBrk="1" hangingPunct="1">
              <a:lnSpc>
                <a:spcPts val="2063"/>
              </a:lnSpc>
              <a:spcBef>
                <a:spcPct val="0"/>
              </a:spcBef>
            </a:pPr>
            <a:endParaRPr lang="es-ES_tradnl" altLang="es-ES" sz="1600" b="0" dirty="0">
              <a:cs typeface="Arial" panose="020B0604020202020204" pitchFamily="34" charset="0"/>
            </a:endParaRPr>
          </a:p>
          <a:p>
            <a:pPr algn="just" eaLnBrk="1" hangingPunct="1">
              <a:lnSpc>
                <a:spcPts val="2063"/>
              </a:lnSpc>
              <a:spcBef>
                <a:spcPct val="0"/>
              </a:spcBef>
            </a:pPr>
            <a:r>
              <a:rPr lang="es-ES_tradnl" altLang="es-ES" sz="1600" b="0" dirty="0" smtClean="0">
                <a:cs typeface="Arial" panose="020B0604020202020204" pitchFamily="34" charset="0"/>
                <a:hlinkClick r:id="rId3"/>
              </a:rPr>
              <a:t>ast.aragon.es</a:t>
            </a:r>
            <a:endParaRPr lang="es-ES_tradnl" altLang="es-ES" sz="1600" b="0" dirty="0"/>
          </a:p>
        </p:txBody>
      </p:sp>
    </p:spTree>
    <p:extLst>
      <p:ext uri="{BB962C8B-B14F-4D97-AF65-F5344CB8AC3E}">
        <p14:creationId xmlns:p14="http://schemas.microsoft.com/office/powerpoint/2010/main" val="92768582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447DA90-3B65-CC47-847E-C5A2156D4432}"/>
              </a:ext>
            </a:extLst>
          </p:cNvPr>
          <p:cNvSpPr txBox="1">
            <a:spLocks/>
          </p:cNvSpPr>
          <p:nvPr/>
        </p:nvSpPr>
        <p:spPr>
          <a:xfrm>
            <a:off x="838200" y="1604938"/>
            <a:ext cx="10770704" cy="4506684"/>
          </a:xfrm>
          <a:prstGeom prst="rect">
            <a:avLst/>
          </a:prstGeom>
        </p:spPr>
        <p:txBody>
          <a:bodyPr wrap="square" lIns="0" tIns="90000" rIns="0" bIns="90000" numCol="1" spcCol="180000" anchor="t" anchorCtr="0">
            <a:noAutofit/>
          </a:bodyPr>
          <a:lstStyle>
            <a:defPPr>
              <a:defRPr lang="en-US"/>
            </a:defPPr>
            <a:lvl1pPr indent="0">
              <a:lnSpc>
                <a:spcPts val="2460"/>
              </a:lnSpc>
              <a:spcBef>
                <a:spcPts val="1000"/>
              </a:spcBef>
              <a:buFont typeface="Arial" panose="020B0604020202020204" pitchFamily="34" charset="0"/>
              <a:buNone/>
              <a:defRPr sz="1600" b="0" i="0">
                <a:solidFill>
                  <a:schemeClr val="tx2"/>
                </a:solidFill>
                <a:latin typeface="Arial" charset="0"/>
                <a:ea typeface="Arial" charset="0"/>
                <a:cs typeface="Arial"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600"/>
              </a:spcBef>
            </a:pPr>
            <a:endParaRPr lang="es-ES_tradnl" dirty="0"/>
          </a:p>
        </p:txBody>
      </p:sp>
      <p:sp>
        <p:nvSpPr>
          <p:cNvPr id="5" name="Título 3"/>
          <p:cNvSpPr>
            <a:spLocks noGrp="1"/>
          </p:cNvSpPr>
          <p:nvPr>
            <p:ph type="title"/>
          </p:nvPr>
        </p:nvSpPr>
        <p:spPr/>
        <p:txBody>
          <a:bodyPr>
            <a:normAutofit/>
          </a:bodyPr>
          <a:lstStyle/>
          <a:p>
            <a:r>
              <a:rPr lang="es-ES" dirty="0" smtClean="0"/>
              <a:t>Proceso participativo</a:t>
            </a:r>
            <a:endParaRPr lang="es-ES_tradnl" dirty="0"/>
          </a:p>
        </p:txBody>
      </p:sp>
      <p:sp>
        <p:nvSpPr>
          <p:cNvPr id="6" name="Text Placeholder 2"/>
          <p:cNvSpPr txBox="1">
            <a:spLocks/>
          </p:cNvSpPr>
          <p:nvPr/>
        </p:nvSpPr>
        <p:spPr>
          <a:xfrm>
            <a:off x="838200" y="1668345"/>
            <a:ext cx="10024777" cy="4379871"/>
          </a:xfrm>
          <a:prstGeom prst="rect">
            <a:avLst/>
          </a:prstGeom>
        </p:spPr>
        <p:txBody>
          <a:bodyPr wrap="square" lIns="0" tIns="90000" rIns="0" bIns="90000" numCol="1" spcCol="180000" anchor="ctr" anchorCtr="0">
            <a:noAutofit/>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460"/>
              </a:lnSpc>
            </a:pPr>
            <a:endParaRPr lang="es-ES_tradnl" sz="1600" dirty="0">
              <a:solidFill>
                <a:schemeClr val="tx2"/>
              </a:solidFill>
              <a:latin typeface="Arial" charset="0"/>
              <a:ea typeface="Arial" charset="0"/>
              <a:cs typeface="Arial" charset="0"/>
            </a:endParaRPr>
          </a:p>
        </p:txBody>
      </p:sp>
      <p:sp>
        <p:nvSpPr>
          <p:cNvPr id="8" name="Marcador de texto 18"/>
          <p:cNvSpPr txBox="1">
            <a:spLocks/>
          </p:cNvSpPr>
          <p:nvPr/>
        </p:nvSpPr>
        <p:spPr>
          <a:xfrm>
            <a:off x="1224000" y="1079998"/>
            <a:ext cx="9720000" cy="720000"/>
          </a:xfrm>
          <a:prstGeom prst="rect">
            <a:avLst/>
          </a:prstGeom>
        </p:spPr>
        <p:txBody>
          <a:bodyPr vert="horz" lIns="0" tIns="36000" rIns="0" bIns="36000" rtlCol="0">
            <a:normAutofit/>
          </a:bodyPr>
          <a:lstStyle>
            <a:lvl1pPr marL="0" indent="0" algn="l" defTabSz="914400" rtl="0" eaLnBrk="1" latinLnBrk="0" hangingPunct="1">
              <a:lnSpc>
                <a:spcPct val="90000"/>
              </a:lnSpc>
              <a:spcBef>
                <a:spcPts val="1000"/>
              </a:spcBef>
              <a:buFontTx/>
              <a:buNone/>
              <a:defRPr sz="1600" b="1" i="0" kern="1200" baseline="0">
                <a:solidFill>
                  <a:schemeClr val="bg1">
                    <a:lumMod val="6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Tx/>
              <a:buNone/>
              <a:defRPr sz="1600" b="1" kern="1200" baseline="0">
                <a:solidFill>
                  <a:schemeClr val="tx2"/>
                </a:solidFill>
                <a:latin typeface="+mn-lt"/>
                <a:ea typeface="+mn-ea"/>
                <a:cs typeface="+mn-cs"/>
              </a:defRPr>
            </a:lvl2pPr>
            <a:lvl3pPr marL="914400" indent="0" algn="l" defTabSz="914400" rtl="0" eaLnBrk="1" latinLnBrk="0" hangingPunct="1">
              <a:lnSpc>
                <a:spcPct val="90000"/>
              </a:lnSpc>
              <a:spcBef>
                <a:spcPts val="500"/>
              </a:spcBef>
              <a:buFontTx/>
              <a:buNone/>
              <a:defRPr sz="1600" b="1"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Tx/>
              <a:buNone/>
              <a:defRPr sz="1600" b="1"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Tx/>
              <a:buNone/>
              <a:defRPr sz="16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s-ES_tradnl" dirty="0"/>
          </a:p>
        </p:txBody>
      </p:sp>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439997"/>
            <a:ext cx="4450869" cy="708291"/>
          </a:xfrm>
          <a:prstGeom prst="rect">
            <a:avLst/>
          </a:prstGeom>
        </p:spPr>
      </p:pic>
      <p:sp>
        <p:nvSpPr>
          <p:cNvPr id="9" name="Rectángulo 8"/>
          <p:cNvSpPr/>
          <p:nvPr/>
        </p:nvSpPr>
        <p:spPr>
          <a:xfrm>
            <a:off x="2201013" y="2589858"/>
            <a:ext cx="7765973" cy="3293209"/>
          </a:xfrm>
          <a:prstGeom prst="rect">
            <a:avLst/>
          </a:prstGeom>
        </p:spPr>
        <p:txBody>
          <a:bodyPr wrap="square">
            <a:spAutoFit/>
          </a:bodyPr>
          <a:lstStyle/>
          <a:p>
            <a:pPr algn="just"/>
            <a:r>
              <a:rPr lang="es-ES" sz="2000" u="sng" dirty="0" smtClean="0">
                <a:solidFill>
                  <a:schemeClr val="tx2"/>
                </a:solidFill>
                <a:latin typeface="Arial" charset="0"/>
                <a:ea typeface="Arial" charset="0"/>
                <a:cs typeface="Arial" charset="0"/>
              </a:rPr>
              <a:t>Total aportaciones</a:t>
            </a:r>
            <a:r>
              <a:rPr lang="es-ES" sz="2000" dirty="0" smtClean="0">
                <a:solidFill>
                  <a:schemeClr val="tx2"/>
                </a:solidFill>
                <a:latin typeface="Arial" charset="0"/>
                <a:ea typeface="Arial" charset="0"/>
                <a:cs typeface="Arial" charset="0"/>
              </a:rPr>
              <a:t>						9 </a:t>
            </a:r>
          </a:p>
          <a:p>
            <a:pPr algn="just"/>
            <a:endParaRPr lang="es-ES" sz="2000" dirty="0">
              <a:solidFill>
                <a:schemeClr val="tx2"/>
              </a:solidFill>
              <a:latin typeface="Arial" charset="0"/>
              <a:ea typeface="Arial" charset="0"/>
              <a:cs typeface="Arial" charset="0"/>
            </a:endParaRPr>
          </a:p>
          <a:p>
            <a:pPr algn="just">
              <a:lnSpc>
                <a:spcPct val="150000"/>
              </a:lnSpc>
            </a:pPr>
            <a:r>
              <a:rPr lang="es-ES" sz="2000" dirty="0" smtClean="0">
                <a:solidFill>
                  <a:schemeClr val="tx2"/>
                </a:solidFill>
                <a:latin typeface="Arial" charset="0"/>
                <a:ea typeface="Arial" charset="0"/>
                <a:cs typeface="Arial" charset="0"/>
              </a:rPr>
              <a:t>Capítulo I </a:t>
            </a:r>
            <a:r>
              <a:rPr lang="es-ES" sz="2000" dirty="0">
                <a:solidFill>
                  <a:schemeClr val="tx2"/>
                </a:solidFill>
                <a:latin typeface="Arial" charset="0"/>
                <a:ea typeface="Arial" charset="0"/>
                <a:cs typeface="Arial" charset="0"/>
              </a:rPr>
              <a:t>–</a:t>
            </a:r>
            <a:r>
              <a:rPr lang="es-ES" sz="2000" dirty="0" smtClean="0">
                <a:solidFill>
                  <a:schemeClr val="tx2"/>
                </a:solidFill>
                <a:latin typeface="Arial" charset="0"/>
                <a:ea typeface="Arial" charset="0"/>
                <a:cs typeface="Arial" charset="0"/>
              </a:rPr>
              <a:t> Disposiciones generales 				1</a:t>
            </a:r>
          </a:p>
          <a:p>
            <a:pPr algn="just">
              <a:lnSpc>
                <a:spcPct val="150000"/>
              </a:lnSpc>
            </a:pPr>
            <a:r>
              <a:rPr lang="es-ES" sz="2000" dirty="0" smtClean="0">
                <a:solidFill>
                  <a:schemeClr val="tx2"/>
                </a:solidFill>
                <a:latin typeface="Arial" charset="0"/>
                <a:ea typeface="Arial" charset="0"/>
                <a:cs typeface="Arial" charset="0"/>
              </a:rPr>
              <a:t>Capítulo III </a:t>
            </a:r>
            <a:r>
              <a:rPr lang="es-ES" sz="2000" dirty="0">
                <a:solidFill>
                  <a:schemeClr val="tx2"/>
                </a:solidFill>
                <a:latin typeface="Arial" charset="0"/>
                <a:ea typeface="Arial" charset="0"/>
                <a:cs typeface="Arial" charset="0"/>
              </a:rPr>
              <a:t>–</a:t>
            </a:r>
            <a:r>
              <a:rPr lang="es-ES" sz="2000" dirty="0" smtClean="0">
                <a:solidFill>
                  <a:schemeClr val="tx2"/>
                </a:solidFill>
                <a:latin typeface="Arial" charset="0"/>
                <a:ea typeface="Arial" charset="0"/>
                <a:cs typeface="Arial" charset="0"/>
              </a:rPr>
              <a:t> Solución Cloud certificada de Aragón 		5</a:t>
            </a:r>
          </a:p>
          <a:p>
            <a:pPr algn="just">
              <a:lnSpc>
                <a:spcPct val="150000"/>
              </a:lnSpc>
            </a:pPr>
            <a:r>
              <a:rPr lang="es-ES" sz="2000" dirty="0" smtClean="0">
                <a:solidFill>
                  <a:schemeClr val="tx2"/>
                </a:solidFill>
                <a:latin typeface="Arial" charset="0"/>
                <a:ea typeface="Arial" charset="0"/>
                <a:cs typeface="Arial" charset="0"/>
              </a:rPr>
              <a:t>Capítulo IV – Medidas en materia de contratación pública	1</a:t>
            </a:r>
          </a:p>
          <a:p>
            <a:pPr algn="just">
              <a:lnSpc>
                <a:spcPct val="150000"/>
              </a:lnSpc>
            </a:pPr>
            <a:r>
              <a:rPr lang="es-ES" sz="2000" dirty="0" smtClean="0">
                <a:solidFill>
                  <a:schemeClr val="tx2"/>
                </a:solidFill>
                <a:latin typeface="Arial" charset="0"/>
                <a:ea typeface="Arial" charset="0"/>
                <a:cs typeface="Arial" charset="0"/>
              </a:rPr>
              <a:t>Capítulo VI – Gobernanza de tecnologías Cloud	 		1</a:t>
            </a:r>
          </a:p>
          <a:p>
            <a:pPr algn="just">
              <a:lnSpc>
                <a:spcPct val="150000"/>
              </a:lnSpc>
            </a:pPr>
            <a:r>
              <a:rPr lang="es-ES" sz="2000" dirty="0" smtClean="0">
                <a:solidFill>
                  <a:schemeClr val="tx2"/>
                </a:solidFill>
                <a:latin typeface="Arial" charset="0"/>
                <a:ea typeface="Arial" charset="0"/>
                <a:cs typeface="Arial" charset="0"/>
              </a:rPr>
              <a:t>Nueva disposición	</a:t>
            </a:r>
            <a:r>
              <a:rPr lang="es-ES" dirty="0" smtClean="0">
                <a:solidFill>
                  <a:schemeClr val="tx2"/>
                </a:solidFill>
                <a:latin typeface="Arial" charset="0"/>
                <a:ea typeface="Arial" charset="0"/>
                <a:cs typeface="Arial" charset="0"/>
              </a:rPr>
              <a:t>					1</a:t>
            </a:r>
            <a:endParaRPr lang="es-ES" dirty="0">
              <a:solidFill>
                <a:schemeClr val="tx2"/>
              </a:solidFill>
              <a:latin typeface="Arial" charset="0"/>
              <a:ea typeface="Arial" charset="0"/>
              <a:cs typeface="Arial" charset="0"/>
            </a:endParaRPr>
          </a:p>
          <a:p>
            <a:pPr algn="just"/>
            <a:endParaRPr lang="es-ES"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7806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X</a:t>
            </a:r>
            <a:endParaRPr lang="es-ES" dirty="0"/>
          </a:p>
        </p:txBody>
      </p:sp>
      <p:sp>
        <p:nvSpPr>
          <p:cNvPr id="3" name="Marcador de texto 2"/>
          <p:cNvSpPr>
            <a:spLocks noGrp="1"/>
          </p:cNvSpPr>
          <p:nvPr>
            <p:ph type="body" sz="quarter" idx="10"/>
          </p:nvPr>
        </p:nvSpPr>
        <p:spPr/>
        <p:txBody>
          <a:bodyPr/>
          <a:lstStyle/>
          <a:p>
            <a:r>
              <a:rPr lang="es-ES" dirty="0"/>
              <a:t>CAPÍTULO </a:t>
            </a:r>
            <a:r>
              <a:rPr lang="es-ES" dirty="0" smtClean="0"/>
              <a:t>al que afecta</a:t>
            </a:r>
            <a:endParaRPr lang="es-ES" dirty="0"/>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232285492"/>
              </p:ext>
            </p:extLst>
          </p:nvPr>
        </p:nvGraphicFramePr>
        <p:xfrm>
          <a:off x="918636" y="1559273"/>
          <a:ext cx="10527888" cy="4056729"/>
        </p:xfrm>
        <a:graphic>
          <a:graphicData uri="http://schemas.openxmlformats.org/drawingml/2006/table">
            <a:tbl>
              <a:tblPr firstRow="1" bandRow="1">
                <a:tableStyleId>{5940675A-B579-460E-94D1-54222C63F5DA}</a:tableStyleId>
              </a:tblPr>
              <a:tblGrid>
                <a:gridCol w="3190656">
                  <a:extLst>
                    <a:ext uri="{9D8B030D-6E8A-4147-A177-3AD203B41FA5}">
                      <a16:colId xmlns:a16="http://schemas.microsoft.com/office/drawing/2014/main" val="929489083"/>
                    </a:ext>
                  </a:extLst>
                </a:gridCol>
                <a:gridCol w="318640">
                  <a:extLst>
                    <a:ext uri="{9D8B030D-6E8A-4147-A177-3AD203B41FA5}">
                      <a16:colId xmlns:a16="http://schemas.microsoft.com/office/drawing/2014/main" val="3635312625"/>
                    </a:ext>
                  </a:extLst>
                </a:gridCol>
                <a:gridCol w="3509296">
                  <a:extLst>
                    <a:ext uri="{9D8B030D-6E8A-4147-A177-3AD203B41FA5}">
                      <a16:colId xmlns:a16="http://schemas.microsoft.com/office/drawing/2014/main" val="3694192256"/>
                    </a:ext>
                  </a:extLst>
                </a:gridCol>
                <a:gridCol w="3509296">
                  <a:extLst>
                    <a:ext uri="{9D8B030D-6E8A-4147-A177-3AD203B41FA5}">
                      <a16:colId xmlns:a16="http://schemas.microsoft.com/office/drawing/2014/main" val="581094399"/>
                    </a:ext>
                  </a:extLst>
                </a:gridCol>
              </a:tblGrid>
              <a:tr h="1833285">
                <a:tc>
                  <a:txBody>
                    <a:bodyPr/>
                    <a:lstStyle/>
                    <a:p>
                      <a:pPr algn="l" fontAlgn="ctr"/>
                      <a:r>
                        <a:rPr lang="es-ES" sz="2000" kern="1200" dirty="0" smtClean="0">
                          <a:solidFill>
                            <a:schemeClr val="tx1"/>
                          </a:solidFill>
                          <a:latin typeface="+mn-lt"/>
                          <a:ea typeface="+mn-ea"/>
                          <a:cs typeface="+mn-cs"/>
                        </a:rPr>
                        <a:t>Artículo al que afecta.</a:t>
                      </a:r>
                      <a:endParaRPr lang="es-ES" sz="1200" b="0" i="0" u="none" strike="noStrike" dirty="0">
                        <a:solidFill>
                          <a:srgbClr val="000000"/>
                        </a:solidFill>
                        <a:effectLst/>
                        <a:latin typeface="Calibri" panose="020F0502020204030204" pitchFamily="34" charset="0"/>
                      </a:endParaRPr>
                    </a:p>
                  </a:txBody>
                  <a:tcPr anchor="ctr">
                    <a:solidFill>
                      <a:schemeClr val="bg1">
                        <a:lumMod val="85000"/>
                      </a:schemeClr>
                    </a:solidFill>
                  </a:tcPr>
                </a:tc>
                <a:tc gridSpan="3">
                  <a:txBody>
                    <a:bodyPr/>
                    <a:lstStyle/>
                    <a:p>
                      <a:r>
                        <a:rPr lang="es-ES" sz="2000" dirty="0" smtClean="0"/>
                        <a:t>Apartado concreto del artículo,</a:t>
                      </a:r>
                      <a:r>
                        <a:rPr lang="es-ES" sz="2000" baseline="0" dirty="0" smtClean="0"/>
                        <a:t> si se ha referenciado.</a:t>
                      </a:r>
                      <a:endParaRPr lang="es-ES" sz="2000" dirty="0"/>
                    </a:p>
                  </a:txBody>
                  <a:tcPr anchor="ctr">
                    <a:solidFill>
                      <a:schemeClr val="bg1">
                        <a:lumMod val="85000"/>
                      </a:schemeClr>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134105716"/>
                  </a:ext>
                </a:extLst>
              </a:tr>
              <a:tr h="1040151">
                <a:tc gridSpan="4">
                  <a:txBody>
                    <a:bodyPr/>
                    <a:lstStyle/>
                    <a:p>
                      <a:r>
                        <a:rPr lang="es-ES" dirty="0" smtClean="0"/>
                        <a:t>TITULAR DE LA PROPUESTA.</a:t>
                      </a:r>
                    </a:p>
                    <a:p>
                      <a:r>
                        <a:rPr lang="es-ES" dirty="0" smtClean="0"/>
                        <a:t>Argumentación de la propuesta.</a:t>
                      </a:r>
                      <a:endParaRPr lang="es-ES" dirty="0"/>
                    </a:p>
                  </a:txBody>
                  <a:tcPr>
                    <a:solidFill>
                      <a:schemeClr val="bg1">
                        <a:lumMod val="85000"/>
                      </a:schemeClr>
                    </a:solidFill>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672631186"/>
                  </a:ext>
                </a:extLst>
              </a:tr>
              <a:tr h="430249">
                <a:tc gridSpan="2">
                  <a:txBody>
                    <a:bodyPr/>
                    <a:lstStyle/>
                    <a:p>
                      <a:r>
                        <a:rPr lang="es-ES" dirty="0" smtClean="0"/>
                        <a:t>Se acepta.</a:t>
                      </a:r>
                      <a:endParaRPr lang="es-ES" dirty="0"/>
                    </a:p>
                  </a:txBody>
                  <a:tcPr/>
                </a:tc>
                <a:tc hMerge="1">
                  <a:txBody>
                    <a:bodyPr/>
                    <a:lstStyle/>
                    <a:p>
                      <a:endParaRPr lang="es-ES"/>
                    </a:p>
                  </a:txBody>
                  <a:tcPr/>
                </a:tc>
                <a:tc>
                  <a:txBody>
                    <a:bodyPr/>
                    <a:lstStyle/>
                    <a:p>
                      <a:r>
                        <a:rPr lang="es-ES" dirty="0" smtClean="0"/>
                        <a:t>Se acepta</a:t>
                      </a:r>
                      <a:r>
                        <a:rPr lang="es-ES" baseline="0" dirty="0" smtClean="0"/>
                        <a:t> parcialmente.</a:t>
                      </a:r>
                      <a:endParaRPr lang="es-ES" dirty="0"/>
                    </a:p>
                  </a:txBody>
                  <a:tcPr/>
                </a:tc>
                <a:tc>
                  <a:txBody>
                    <a:bodyPr/>
                    <a:lstStyle/>
                    <a:p>
                      <a:r>
                        <a:rPr lang="es-ES" dirty="0" smtClean="0"/>
                        <a:t>No se acepta.</a:t>
                      </a:r>
                      <a:endParaRPr lang="es-ES" dirty="0"/>
                    </a:p>
                  </a:txBody>
                  <a:tcPr/>
                </a:tc>
                <a:extLst>
                  <a:ext uri="{0D108BD9-81ED-4DB2-BD59-A6C34878D82A}">
                    <a16:rowId xmlns:a16="http://schemas.microsoft.com/office/drawing/2014/main" val="1513823454"/>
                  </a:ext>
                </a:extLst>
              </a:tr>
              <a:tr h="753044">
                <a:tc gridSpan="4">
                  <a:txBody>
                    <a:bodyPr/>
                    <a:lstStyle/>
                    <a:p>
                      <a:r>
                        <a:rPr lang="es-ES" dirty="0" smtClean="0"/>
                        <a:t>Explicación de las causas.</a:t>
                      </a:r>
                      <a:endParaRPr lang="es-ES" dirty="0"/>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24480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1</a:t>
            </a:r>
            <a:endParaRPr lang="es-ES" dirty="0"/>
          </a:p>
        </p:txBody>
      </p:sp>
      <p:sp>
        <p:nvSpPr>
          <p:cNvPr id="3" name="Marcador de texto 2"/>
          <p:cNvSpPr>
            <a:spLocks noGrp="1"/>
          </p:cNvSpPr>
          <p:nvPr>
            <p:ph type="body" sz="quarter" idx="10"/>
          </p:nvPr>
        </p:nvSpPr>
        <p:spPr/>
        <p:txBody>
          <a:bodyPr/>
          <a:lstStyle/>
          <a:p>
            <a:r>
              <a:rPr lang="es-ES" dirty="0" smtClean="0"/>
              <a:t>CAPÍTULO I – Disposiciones Generales</a:t>
            </a:r>
            <a:endParaRPr lang="es-ES" dirty="0"/>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244661946"/>
              </p:ext>
            </p:extLst>
          </p:nvPr>
        </p:nvGraphicFramePr>
        <p:xfrm>
          <a:off x="1031100" y="1799998"/>
          <a:ext cx="10129800" cy="2719589"/>
        </p:xfrm>
        <a:graphic>
          <a:graphicData uri="http://schemas.openxmlformats.org/drawingml/2006/table">
            <a:tbl>
              <a:tblPr firstRow="1" bandRow="1">
                <a:tableStyleId>{5940675A-B579-460E-94D1-54222C63F5DA}</a:tableStyleId>
              </a:tblPr>
              <a:tblGrid>
                <a:gridCol w="3100225">
                  <a:extLst>
                    <a:ext uri="{9D8B030D-6E8A-4147-A177-3AD203B41FA5}">
                      <a16:colId xmlns:a16="http://schemas.microsoft.com/office/drawing/2014/main" val="929489083"/>
                    </a:ext>
                  </a:extLst>
                </a:gridCol>
                <a:gridCol w="276375">
                  <a:extLst>
                    <a:ext uri="{9D8B030D-6E8A-4147-A177-3AD203B41FA5}">
                      <a16:colId xmlns:a16="http://schemas.microsoft.com/office/drawing/2014/main" val="2313345319"/>
                    </a:ext>
                  </a:extLst>
                </a:gridCol>
                <a:gridCol w="3376600">
                  <a:extLst>
                    <a:ext uri="{9D8B030D-6E8A-4147-A177-3AD203B41FA5}">
                      <a16:colId xmlns:a16="http://schemas.microsoft.com/office/drawing/2014/main" val="3694192256"/>
                    </a:ext>
                  </a:extLst>
                </a:gridCol>
                <a:gridCol w="3376600">
                  <a:extLst>
                    <a:ext uri="{9D8B030D-6E8A-4147-A177-3AD203B41FA5}">
                      <a16:colId xmlns:a16="http://schemas.microsoft.com/office/drawing/2014/main" val="581094399"/>
                    </a:ext>
                  </a:extLst>
                </a:gridCol>
              </a:tblGrid>
              <a:tr h="388582">
                <a:tc>
                  <a:txBody>
                    <a:bodyPr/>
                    <a:lstStyle/>
                    <a:p>
                      <a:r>
                        <a:rPr lang="es-ES" dirty="0" smtClean="0"/>
                        <a:t>Artículo 4. Definiciones.</a:t>
                      </a:r>
                      <a:endParaRPr lang="es-ES" dirty="0"/>
                    </a:p>
                  </a:txBody>
                  <a:tcPr>
                    <a:solidFill>
                      <a:schemeClr val="bg1">
                        <a:lumMod val="85000"/>
                      </a:schemeClr>
                    </a:solidFill>
                  </a:tcPr>
                </a:tc>
                <a:tc gridSpan="3">
                  <a:txBody>
                    <a:bodyPr/>
                    <a:lstStyle/>
                    <a:p>
                      <a:endParaRPr lang="es-ES"/>
                    </a:p>
                  </a:txBody>
                  <a:tcPr>
                    <a:solidFill>
                      <a:schemeClr val="bg1">
                        <a:lumMod val="85000"/>
                      </a:schemeClr>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134105716"/>
                  </a:ext>
                </a:extLst>
              </a:tr>
              <a:tr h="98427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AÑADIR UN MODELO QUE NO CIERRE LA TECNOLOGÍA</a:t>
                      </a:r>
                    </a:p>
                    <a:p>
                      <a:r>
                        <a:rPr lang="es-ES" dirty="0" smtClean="0"/>
                        <a:t>Se propone añadir un modelo que no cierre la tecnología. Preocupa el hecho de que puedan aparecer nuevas soluciones que no quedan contempladas en las definiciones.</a:t>
                      </a:r>
                      <a:endParaRPr lang="es-ES" dirty="0"/>
                    </a:p>
                  </a:txBody>
                  <a:tcPr>
                    <a:solidFill>
                      <a:schemeClr val="bg1">
                        <a:lumMod val="85000"/>
                      </a:schemeClr>
                    </a:solidFill>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672631186"/>
                  </a:ext>
                </a:extLst>
              </a:tr>
              <a:tr h="388582">
                <a:tc gridSpan="2">
                  <a:txBody>
                    <a:bodyPr/>
                    <a:lstStyle/>
                    <a:p>
                      <a:endParaRPr lang="es-ES"/>
                    </a:p>
                  </a:txBody>
                  <a:tcPr/>
                </a:tc>
                <a:tc hMerge="1">
                  <a:txBody>
                    <a:bodyPr/>
                    <a:lstStyle/>
                    <a:p>
                      <a:endParaRPr lang="es-ES"/>
                    </a:p>
                  </a:txBody>
                  <a:tcPr/>
                </a:tc>
                <a:tc>
                  <a:txBody>
                    <a:bodyPr/>
                    <a:lstStyle/>
                    <a:p>
                      <a:r>
                        <a:rPr lang="es-ES" dirty="0" smtClean="0"/>
                        <a:t>Se acepta parcialmente</a:t>
                      </a:r>
                      <a:endParaRPr lang="es-ES" dirty="0"/>
                    </a:p>
                  </a:txBody>
                  <a:tcPr/>
                </a:tc>
                <a:tc>
                  <a:txBody>
                    <a:bodyPr/>
                    <a:lstStyle/>
                    <a:p>
                      <a:endParaRPr lang="es-ES" dirty="0"/>
                    </a:p>
                  </a:txBody>
                  <a:tcPr/>
                </a:tc>
                <a:extLst>
                  <a:ext uri="{0D108BD9-81ED-4DB2-BD59-A6C34878D82A}">
                    <a16:rowId xmlns:a16="http://schemas.microsoft.com/office/drawing/2014/main" val="1513823454"/>
                  </a:ext>
                </a:extLst>
              </a:tr>
              <a:tr h="958147">
                <a:tc gridSpan="4">
                  <a:txBody>
                    <a:bodyPr/>
                    <a:lstStyle/>
                    <a:p>
                      <a:endParaRPr lang="es-ES" dirty="0" smtClean="0"/>
                    </a:p>
                    <a:p>
                      <a:r>
                        <a:rPr lang="es-ES" dirty="0" smtClean="0"/>
                        <a:t>Se adecuan ciertas definiciones para que quede más claro el modelo abierto que se pretende alcanzar.</a:t>
                      </a:r>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153821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1</a:t>
            </a:r>
            <a:endParaRPr lang="es-ES" dirty="0"/>
          </a:p>
        </p:txBody>
      </p:sp>
      <p:sp>
        <p:nvSpPr>
          <p:cNvPr id="3" name="Marcador de texto 2"/>
          <p:cNvSpPr>
            <a:spLocks noGrp="1"/>
          </p:cNvSpPr>
          <p:nvPr>
            <p:ph type="body" sz="quarter" idx="10"/>
          </p:nvPr>
        </p:nvSpPr>
        <p:spPr/>
        <p:txBody>
          <a:bodyPr/>
          <a:lstStyle/>
          <a:p>
            <a:r>
              <a:rPr lang="es-ES" dirty="0" smtClean="0"/>
              <a:t>CAPÍTULO I – Disposiciones Generales</a:t>
            </a:r>
            <a:endParaRPr lang="es-ES" dirty="0"/>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1623961227"/>
              </p:ext>
            </p:extLst>
          </p:nvPr>
        </p:nvGraphicFramePr>
        <p:xfrm>
          <a:off x="1031100" y="1799998"/>
          <a:ext cx="10129800" cy="4594822"/>
        </p:xfrm>
        <a:graphic>
          <a:graphicData uri="http://schemas.openxmlformats.org/drawingml/2006/table">
            <a:tbl>
              <a:tblPr firstRow="1" bandRow="1">
                <a:tableStyleId>{5940675A-B579-460E-94D1-54222C63F5DA}</a:tableStyleId>
              </a:tblPr>
              <a:tblGrid>
                <a:gridCol w="3100225">
                  <a:extLst>
                    <a:ext uri="{9D8B030D-6E8A-4147-A177-3AD203B41FA5}">
                      <a16:colId xmlns:a16="http://schemas.microsoft.com/office/drawing/2014/main" val="929489083"/>
                    </a:ext>
                  </a:extLst>
                </a:gridCol>
                <a:gridCol w="7029575">
                  <a:extLst>
                    <a:ext uri="{9D8B030D-6E8A-4147-A177-3AD203B41FA5}">
                      <a16:colId xmlns:a16="http://schemas.microsoft.com/office/drawing/2014/main" val="2313345319"/>
                    </a:ext>
                  </a:extLst>
                </a:gridCol>
              </a:tblGrid>
              <a:tr h="388582">
                <a:tc>
                  <a:txBody>
                    <a:bodyPr/>
                    <a:lstStyle/>
                    <a:p>
                      <a:r>
                        <a:rPr lang="es-ES" dirty="0" smtClean="0"/>
                        <a:t>Artículo 4. Definiciones.</a:t>
                      </a:r>
                      <a:endParaRPr lang="es-ES" dirty="0"/>
                    </a:p>
                  </a:txBody>
                  <a:tcPr>
                    <a:solidFill>
                      <a:schemeClr val="bg1">
                        <a:lumMod val="85000"/>
                      </a:schemeClr>
                    </a:solidFill>
                  </a:tcPr>
                </a:tc>
                <a:tc>
                  <a:txBody>
                    <a:bodyPr/>
                    <a:lstStyle/>
                    <a:p>
                      <a:endParaRPr lang="es-ES"/>
                    </a:p>
                  </a:txBody>
                  <a:tcPr>
                    <a:solidFill>
                      <a:schemeClr val="bg1">
                        <a:lumMod val="85000"/>
                      </a:schemeClr>
                    </a:solidFill>
                  </a:tcPr>
                </a:tc>
                <a:extLst>
                  <a:ext uri="{0D108BD9-81ED-4DB2-BD59-A6C34878D82A}">
                    <a16:rowId xmlns:a16="http://schemas.microsoft.com/office/drawing/2014/main" val="3134105716"/>
                  </a:ext>
                </a:extLst>
              </a:tr>
              <a:tr h="958147">
                <a:tc gridSpan="2">
                  <a:txBody>
                    <a:bodyPr/>
                    <a:lstStyle/>
                    <a:p>
                      <a:r>
                        <a:rPr lang="es-ES" sz="1800" kern="1200" dirty="0" smtClean="0">
                          <a:solidFill>
                            <a:schemeClr val="tx1"/>
                          </a:solidFill>
                          <a:effectLst/>
                          <a:latin typeface="+mn-lt"/>
                          <a:ea typeface="+mn-ea"/>
                          <a:cs typeface="+mn-cs"/>
                        </a:rPr>
                        <a:t>i) Servicio de integración de tecnologías </a:t>
                      </a:r>
                      <a:r>
                        <a:rPr lang="es-ES" sz="1800" i="1" kern="1200" dirty="0" smtClean="0">
                          <a:solidFill>
                            <a:schemeClr val="tx1"/>
                          </a:solidFill>
                          <a:effectLst/>
                          <a:latin typeface="+mn-lt"/>
                          <a:ea typeface="+mn-ea"/>
                          <a:cs typeface="+mn-cs"/>
                        </a:rPr>
                        <a:t>Cloud. </a:t>
                      </a:r>
                      <a:r>
                        <a:rPr lang="es-ES" sz="1800" kern="1200" dirty="0" smtClean="0">
                          <a:solidFill>
                            <a:schemeClr val="tx1"/>
                          </a:solidFill>
                          <a:effectLst/>
                          <a:latin typeface="+mn-lt"/>
                          <a:ea typeface="+mn-ea"/>
                          <a:cs typeface="+mn-cs"/>
                        </a:rPr>
                        <a:t>Servicio profesional ofrecido por una consultoría o empresa integradora de apoyo para la implantación de servicios en infraestructuras de un proveedor de tecnologías </a:t>
                      </a:r>
                      <a:r>
                        <a:rPr lang="es-ES" sz="1800" i="1" kern="1200" dirty="0" smtClean="0">
                          <a:solidFill>
                            <a:schemeClr val="tx1"/>
                          </a:solidFill>
                          <a:effectLst/>
                          <a:latin typeface="+mn-lt"/>
                          <a:ea typeface="+mn-ea"/>
                          <a:cs typeface="+mn-cs"/>
                        </a:rPr>
                        <a:t>Cloud</a:t>
                      </a:r>
                      <a:r>
                        <a:rPr lang="es-ES" sz="1800" kern="1200" dirty="0" smtClean="0">
                          <a:solidFill>
                            <a:schemeClr val="tx1"/>
                          </a:solidFill>
                          <a:effectLst/>
                          <a:latin typeface="+mn-lt"/>
                          <a:ea typeface="+mn-ea"/>
                          <a:cs typeface="+mn-cs"/>
                        </a:rPr>
                        <a:t>. </a:t>
                      </a:r>
                    </a:p>
                    <a:p>
                      <a:r>
                        <a:rPr lang="es-ES" sz="1800" kern="1200" dirty="0" smtClean="0">
                          <a:solidFill>
                            <a:schemeClr val="tx1"/>
                          </a:solidFill>
                          <a:effectLst/>
                          <a:latin typeface="+mn-lt"/>
                          <a:ea typeface="+mn-ea"/>
                          <a:cs typeface="+mn-cs"/>
                        </a:rPr>
                        <a:t> </a:t>
                      </a:r>
                    </a:p>
                    <a:p>
                      <a:r>
                        <a:rPr lang="es-ES" sz="1800" kern="1200" dirty="0" smtClean="0">
                          <a:solidFill>
                            <a:schemeClr val="tx1"/>
                          </a:solidFill>
                          <a:effectLst/>
                          <a:latin typeface="+mn-lt"/>
                          <a:ea typeface="+mn-ea"/>
                          <a:cs typeface="+mn-cs"/>
                        </a:rPr>
                        <a:t>j) Servicios de tecnologías </a:t>
                      </a:r>
                      <a:r>
                        <a:rPr lang="es-ES" sz="1800" i="1" kern="1200" dirty="0" smtClean="0">
                          <a:solidFill>
                            <a:schemeClr val="tx1"/>
                          </a:solidFill>
                          <a:effectLst/>
                          <a:latin typeface="+mn-lt"/>
                          <a:ea typeface="+mn-ea"/>
                          <a:cs typeface="+mn-cs"/>
                        </a:rPr>
                        <a:t>Cloud</a:t>
                      </a:r>
                      <a:r>
                        <a:rPr lang="es-ES" sz="1800" kern="1200" dirty="0" smtClean="0">
                          <a:solidFill>
                            <a:schemeClr val="tx1"/>
                          </a:solidFill>
                          <a:effectLst/>
                          <a:latin typeface="+mn-lt"/>
                          <a:ea typeface="+mn-ea"/>
                          <a:cs typeface="+mn-cs"/>
                        </a:rPr>
                        <a:t> o servicios </a:t>
                      </a:r>
                      <a:r>
                        <a:rPr lang="es-ES" sz="1800" i="1" kern="1200" dirty="0" smtClean="0">
                          <a:solidFill>
                            <a:schemeClr val="tx1"/>
                          </a:solidFill>
                          <a:effectLst/>
                          <a:latin typeface="+mn-lt"/>
                          <a:ea typeface="+mn-ea"/>
                          <a:cs typeface="+mn-cs"/>
                        </a:rPr>
                        <a:t>Cloud</a:t>
                      </a:r>
                      <a:r>
                        <a:rPr lang="es-ES" sz="1800" kern="1200" dirty="0" smtClean="0">
                          <a:solidFill>
                            <a:schemeClr val="tx1"/>
                          </a:solidFill>
                          <a:effectLst/>
                          <a:latin typeface="+mn-lt"/>
                          <a:ea typeface="+mn-ea"/>
                          <a:cs typeface="+mn-cs"/>
                        </a:rPr>
                        <a:t>.</a:t>
                      </a:r>
                      <a:r>
                        <a:rPr lang="es-ES" sz="1800" i="1" kern="1200" dirty="0" smtClean="0">
                          <a:solidFill>
                            <a:schemeClr val="tx1"/>
                          </a:solidFill>
                          <a:effectLst/>
                          <a:latin typeface="+mn-lt"/>
                          <a:ea typeface="+mn-ea"/>
                          <a:cs typeface="+mn-cs"/>
                        </a:rPr>
                        <a:t> </a:t>
                      </a:r>
                      <a:r>
                        <a:rPr lang="es-ES" sz="1800" kern="1200" dirty="0" smtClean="0">
                          <a:solidFill>
                            <a:schemeClr val="tx1"/>
                          </a:solidFill>
                          <a:effectLst/>
                          <a:latin typeface="+mn-lt"/>
                          <a:ea typeface="+mn-ea"/>
                          <a:cs typeface="+mn-cs"/>
                        </a:rPr>
                        <a:t>Servicios en los que se ofertan infraestructuras en la nube pública por parte de un proveedor de tecnologías </a:t>
                      </a:r>
                      <a:r>
                        <a:rPr lang="es-ES" sz="1800" i="1" kern="1200" dirty="0" smtClean="0">
                          <a:solidFill>
                            <a:schemeClr val="tx1"/>
                          </a:solidFill>
                          <a:effectLst/>
                          <a:latin typeface="+mn-lt"/>
                          <a:ea typeface="+mn-ea"/>
                          <a:cs typeface="+mn-cs"/>
                        </a:rPr>
                        <a:t>Cloud. </a:t>
                      </a:r>
                      <a:endParaRPr lang="es-ES" sz="1800" kern="1200" dirty="0" smtClean="0">
                        <a:solidFill>
                          <a:schemeClr val="tx1"/>
                        </a:solidFill>
                        <a:effectLst/>
                        <a:latin typeface="+mn-lt"/>
                        <a:ea typeface="+mn-ea"/>
                        <a:cs typeface="+mn-cs"/>
                      </a:endParaRPr>
                    </a:p>
                    <a:p>
                      <a:r>
                        <a:rPr lang="es-ES" sz="1800" kern="1200" dirty="0" smtClean="0">
                          <a:solidFill>
                            <a:schemeClr val="tx1"/>
                          </a:solidFill>
                          <a:effectLst/>
                          <a:latin typeface="+mn-lt"/>
                          <a:ea typeface="+mn-ea"/>
                          <a:cs typeface="+mn-cs"/>
                        </a:rPr>
                        <a:t> </a:t>
                      </a:r>
                    </a:p>
                    <a:p>
                      <a:r>
                        <a:rPr lang="es-ES" sz="1800" kern="1200" dirty="0" smtClean="0">
                          <a:solidFill>
                            <a:schemeClr val="tx1"/>
                          </a:solidFill>
                          <a:effectLst/>
                          <a:latin typeface="+mn-lt"/>
                          <a:ea typeface="+mn-ea"/>
                          <a:cs typeface="+mn-cs"/>
                        </a:rPr>
                        <a:t>k) Soluciones </a:t>
                      </a:r>
                      <a:r>
                        <a:rPr lang="es-ES" sz="1800" i="1" kern="1200" dirty="0" smtClean="0">
                          <a:solidFill>
                            <a:schemeClr val="tx1"/>
                          </a:solidFill>
                          <a:effectLst/>
                          <a:latin typeface="+mn-lt"/>
                          <a:ea typeface="+mn-ea"/>
                          <a:cs typeface="+mn-cs"/>
                        </a:rPr>
                        <a:t>Cloud</a:t>
                      </a:r>
                      <a:r>
                        <a:rPr lang="es-ES" sz="1800" kern="1200" dirty="0" smtClean="0">
                          <a:solidFill>
                            <a:schemeClr val="tx1"/>
                          </a:solidFill>
                          <a:effectLst/>
                          <a:latin typeface="+mn-lt"/>
                          <a:ea typeface="+mn-ea"/>
                          <a:cs typeface="+mn-cs"/>
                        </a:rPr>
                        <a:t>, se refiere a la solución tecnológica que se construye de manera preferente o de manera única con elementos disponibles en las distintas tecnologías en la nube.</a:t>
                      </a:r>
                    </a:p>
                    <a:p>
                      <a:r>
                        <a:rPr lang="es-ES" sz="1800" kern="1200" dirty="0" smtClean="0">
                          <a:solidFill>
                            <a:schemeClr val="tx1"/>
                          </a:solidFill>
                          <a:effectLst/>
                          <a:latin typeface="+mn-lt"/>
                          <a:ea typeface="+mn-ea"/>
                          <a:cs typeface="+mn-cs"/>
                        </a:rPr>
                        <a:t> </a:t>
                      </a:r>
                    </a:p>
                    <a:p>
                      <a:r>
                        <a:rPr lang="es-ES" sz="1800" kern="1200" dirty="0" smtClean="0">
                          <a:solidFill>
                            <a:schemeClr val="tx1"/>
                          </a:solidFill>
                          <a:effectLst/>
                          <a:latin typeface="+mn-lt"/>
                          <a:ea typeface="+mn-ea"/>
                          <a:cs typeface="+mn-cs"/>
                        </a:rPr>
                        <a:t>l) Tecnologías </a:t>
                      </a:r>
                      <a:r>
                        <a:rPr lang="es-ES" sz="1800" i="1" kern="1200" dirty="0" smtClean="0">
                          <a:solidFill>
                            <a:schemeClr val="tx1"/>
                          </a:solidFill>
                          <a:effectLst/>
                          <a:latin typeface="+mn-lt"/>
                          <a:ea typeface="+mn-ea"/>
                          <a:cs typeface="+mn-cs"/>
                        </a:rPr>
                        <a:t>Cloud </a:t>
                      </a:r>
                      <a:r>
                        <a:rPr lang="es-ES" sz="1800" kern="1200" dirty="0" smtClean="0">
                          <a:solidFill>
                            <a:schemeClr val="tx1"/>
                          </a:solidFill>
                          <a:effectLst/>
                          <a:latin typeface="+mn-lt"/>
                          <a:ea typeface="+mn-ea"/>
                          <a:cs typeface="+mn-cs"/>
                        </a:rPr>
                        <a:t>o tecnologías en la nube o </a:t>
                      </a:r>
                      <a:r>
                        <a:rPr lang="es-ES" sz="1800" i="1" kern="1200" dirty="0" smtClean="0">
                          <a:solidFill>
                            <a:schemeClr val="tx1"/>
                          </a:solidFill>
                          <a:effectLst/>
                          <a:latin typeface="+mn-lt"/>
                          <a:ea typeface="+mn-ea"/>
                          <a:cs typeface="+mn-cs"/>
                        </a:rPr>
                        <a:t>Cloud </a:t>
                      </a:r>
                      <a:r>
                        <a:rPr lang="es-ES" sz="1800" kern="1200" dirty="0" smtClean="0">
                          <a:solidFill>
                            <a:schemeClr val="tx1"/>
                          </a:solidFill>
                          <a:effectLst/>
                          <a:latin typeface="+mn-lt"/>
                          <a:ea typeface="+mn-ea"/>
                          <a:cs typeface="+mn-cs"/>
                        </a:rPr>
                        <a:t>Computing. Es un modelo para permitir el acceso adecuado y bajo demanda a un conjunto de recursos de cómputo configurables tales como redes, servidores, almacenamiento, aplicaciones y servicios, que pueden ser rápidamente provistos y puestos a disposición del demandante con un mínimo esfuerzo de gestión y de interacción con el proveedor del servicio. </a:t>
                      </a:r>
                      <a:endParaRPr lang="es-ES" sz="1800" kern="1200" dirty="0">
                        <a:solidFill>
                          <a:schemeClr val="tx1"/>
                        </a:solidFill>
                        <a:effectLst/>
                        <a:latin typeface="+mn-lt"/>
                        <a:ea typeface="+mn-ea"/>
                        <a:cs typeface="+mn-cs"/>
                      </a:endParaRPr>
                    </a:p>
                  </a:txBody>
                  <a:tcPr/>
                </a:tc>
                <a:tc hMerge="1">
                  <a:txBody>
                    <a:bodyPr/>
                    <a:lstStyle/>
                    <a:p>
                      <a:endParaRPr lang="es-ES"/>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155645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2</a:t>
            </a:r>
            <a:endParaRPr lang="es-ES" dirty="0"/>
          </a:p>
        </p:txBody>
      </p:sp>
      <p:sp>
        <p:nvSpPr>
          <p:cNvPr id="3" name="Marcador de texto 2"/>
          <p:cNvSpPr>
            <a:spLocks noGrp="1"/>
          </p:cNvSpPr>
          <p:nvPr>
            <p:ph type="body" sz="quarter" idx="10"/>
          </p:nvPr>
        </p:nvSpPr>
        <p:spPr/>
        <p:txBody>
          <a:bodyPr/>
          <a:lstStyle/>
          <a:p>
            <a:r>
              <a:rPr lang="es-ES" dirty="0"/>
              <a:t>CAPÍTULO III - Solución Cloud Certificada de Aragón</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938707918"/>
              </p:ext>
            </p:extLst>
          </p:nvPr>
        </p:nvGraphicFramePr>
        <p:xfrm>
          <a:off x="1031100" y="1793230"/>
          <a:ext cx="10129800" cy="2950162"/>
        </p:xfrm>
        <a:graphic>
          <a:graphicData uri="http://schemas.openxmlformats.org/drawingml/2006/table">
            <a:tbl>
              <a:tblPr firstRow="1" bandRow="1">
                <a:tableStyleId>{5940675A-B579-460E-94D1-54222C63F5DA}</a:tableStyleId>
              </a:tblPr>
              <a:tblGrid>
                <a:gridCol w="3100225">
                  <a:extLst>
                    <a:ext uri="{9D8B030D-6E8A-4147-A177-3AD203B41FA5}">
                      <a16:colId xmlns:a16="http://schemas.microsoft.com/office/drawing/2014/main" val="929489083"/>
                    </a:ext>
                  </a:extLst>
                </a:gridCol>
                <a:gridCol w="276375">
                  <a:extLst>
                    <a:ext uri="{9D8B030D-6E8A-4147-A177-3AD203B41FA5}">
                      <a16:colId xmlns:a16="http://schemas.microsoft.com/office/drawing/2014/main" val="894897759"/>
                    </a:ext>
                  </a:extLst>
                </a:gridCol>
                <a:gridCol w="3376600">
                  <a:extLst>
                    <a:ext uri="{9D8B030D-6E8A-4147-A177-3AD203B41FA5}">
                      <a16:colId xmlns:a16="http://schemas.microsoft.com/office/drawing/2014/main" val="3694192256"/>
                    </a:ext>
                  </a:extLst>
                </a:gridCol>
                <a:gridCol w="3376600">
                  <a:extLst>
                    <a:ext uri="{9D8B030D-6E8A-4147-A177-3AD203B41FA5}">
                      <a16:colId xmlns:a16="http://schemas.microsoft.com/office/drawing/2014/main" val="581094399"/>
                    </a:ext>
                  </a:extLst>
                </a:gridCol>
              </a:tblGrid>
              <a:tr h="388582">
                <a:tc>
                  <a:txBody>
                    <a:bodyPr/>
                    <a:lstStyle/>
                    <a:p>
                      <a:pPr algn="l" fontAlgn="ctr"/>
                      <a:r>
                        <a:rPr lang="es-ES" sz="1800" kern="1200" dirty="0" smtClean="0">
                          <a:solidFill>
                            <a:schemeClr val="tx1"/>
                          </a:solidFill>
                          <a:latin typeface="+mn-lt"/>
                          <a:ea typeface="+mn-ea"/>
                          <a:cs typeface="+mn-cs"/>
                        </a:rPr>
                        <a:t> Artículo </a:t>
                      </a:r>
                      <a:r>
                        <a:rPr lang="es-ES" sz="1800" kern="1200" dirty="0">
                          <a:solidFill>
                            <a:schemeClr val="tx1"/>
                          </a:solidFill>
                          <a:latin typeface="+mn-lt"/>
                          <a:ea typeface="+mn-ea"/>
                          <a:cs typeface="+mn-cs"/>
                        </a:rPr>
                        <a:t>21. Requisitos</a:t>
                      </a:r>
                      <a:r>
                        <a:rPr lang="es-ES" sz="1100" b="0" i="0" u="none" strike="noStrike" dirty="0">
                          <a:solidFill>
                            <a:srgbClr val="000000"/>
                          </a:solidFill>
                          <a:effectLst/>
                          <a:latin typeface="Calibri" panose="020F0502020204030204" pitchFamily="34" charset="0"/>
                        </a:rPr>
                        <a:t>.</a:t>
                      </a:r>
                    </a:p>
                  </a:txBody>
                  <a:tcPr>
                    <a:solidFill>
                      <a:schemeClr val="bg1">
                        <a:lumMod val="85000"/>
                      </a:schemeClr>
                    </a:solidFill>
                  </a:tcPr>
                </a:tc>
                <a:tc gridSpan="3">
                  <a:txBody>
                    <a:bodyPr/>
                    <a:lstStyle/>
                    <a:p>
                      <a:endParaRPr lang="es-ES"/>
                    </a:p>
                  </a:txBody>
                  <a:tcPr>
                    <a:solidFill>
                      <a:schemeClr val="bg1">
                        <a:lumMod val="85000"/>
                      </a:schemeClr>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134105716"/>
                  </a:ext>
                </a:extLst>
              </a:tr>
              <a:tr h="98427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ESPECIFICAR SOLUCIONES</a:t>
                      </a:r>
                    </a:p>
                    <a:p>
                      <a:r>
                        <a:rPr lang="es-ES" dirty="0" smtClean="0"/>
                        <a:t>Se propone especificar que las soluciones </a:t>
                      </a:r>
                      <a:r>
                        <a:rPr lang="es-ES" dirty="0" err="1" smtClean="0"/>
                        <a:t>cloud</a:t>
                      </a:r>
                      <a:r>
                        <a:rPr lang="es-ES" dirty="0" smtClean="0"/>
                        <a:t> a las que se refiere la ley estén acotadas a infraestructura y plataforma </a:t>
                      </a:r>
                      <a:r>
                        <a:rPr lang="es-ES" dirty="0" err="1" smtClean="0"/>
                        <a:t>cloud</a:t>
                      </a:r>
                      <a:r>
                        <a:rPr lang="es-ES" dirty="0" smtClean="0"/>
                        <a:t>.</a:t>
                      </a:r>
                      <a:endParaRPr lang="es-ES" dirty="0"/>
                    </a:p>
                  </a:txBody>
                  <a:tcPr>
                    <a:solidFill>
                      <a:schemeClr val="bg1">
                        <a:lumMod val="85000"/>
                      </a:schemeClr>
                    </a:solidFill>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672631186"/>
                  </a:ext>
                </a:extLst>
              </a:tr>
              <a:tr h="388582">
                <a:tc gridSpan="2">
                  <a:txBody>
                    <a:bodyPr/>
                    <a:lstStyle/>
                    <a:p>
                      <a:endParaRPr lang="es-ES"/>
                    </a:p>
                  </a:txBody>
                  <a:tcPr/>
                </a:tc>
                <a:tc hMerge="1">
                  <a:txBody>
                    <a:bodyPr/>
                    <a:lstStyle/>
                    <a:p>
                      <a:endParaRPr lang="es-ES"/>
                    </a:p>
                  </a:txBody>
                  <a:tcPr/>
                </a:tc>
                <a:tc>
                  <a:txBody>
                    <a:bodyPr/>
                    <a:lstStyle/>
                    <a:p>
                      <a:endParaRPr lang="es-ES" dirty="0"/>
                    </a:p>
                  </a:txBody>
                  <a:tcPr/>
                </a:tc>
                <a:tc>
                  <a:txBody>
                    <a:bodyPr/>
                    <a:lstStyle/>
                    <a:p>
                      <a:r>
                        <a:rPr lang="es-ES" dirty="0" smtClean="0"/>
                        <a:t>No se acepta</a:t>
                      </a:r>
                      <a:endParaRPr lang="es-ES" dirty="0"/>
                    </a:p>
                  </a:txBody>
                  <a:tcPr/>
                </a:tc>
                <a:extLst>
                  <a:ext uri="{0D108BD9-81ED-4DB2-BD59-A6C34878D82A}">
                    <a16:rowId xmlns:a16="http://schemas.microsoft.com/office/drawing/2014/main" val="1513823454"/>
                  </a:ext>
                </a:extLst>
              </a:tr>
              <a:tr h="958147">
                <a:tc gridSpan="4">
                  <a:txBody>
                    <a:bodyPr/>
                    <a:lstStyle/>
                    <a:p>
                      <a:endParaRPr lang="es-ES" dirty="0" smtClean="0"/>
                    </a:p>
                    <a:p>
                      <a:r>
                        <a:rPr lang="es-ES" dirty="0" smtClean="0"/>
                        <a:t>Está contemplado así.</a:t>
                      </a:r>
                    </a:p>
                    <a:p>
                      <a:r>
                        <a:rPr lang="es-ES" dirty="0" smtClean="0"/>
                        <a:t>El sello de calidad SCCA está pensado para “</a:t>
                      </a:r>
                      <a:r>
                        <a:rPr lang="es-ES" dirty="0" err="1" smtClean="0"/>
                        <a:t>hiperescalares</a:t>
                      </a:r>
                      <a:r>
                        <a:rPr lang="es-ES" dirty="0" smtClean="0"/>
                        <a:t>”, no para soluciones concretas.</a:t>
                      </a:r>
                    </a:p>
                    <a:p>
                      <a:r>
                        <a:rPr lang="es-ES" dirty="0" smtClean="0"/>
                        <a:t>(</a:t>
                      </a:r>
                      <a:r>
                        <a:rPr lang="es-ES" dirty="0" err="1" smtClean="0"/>
                        <a:t>Hiperescalares</a:t>
                      </a:r>
                      <a:r>
                        <a:rPr lang="es-ES" dirty="0" smtClean="0"/>
                        <a:t> - los proveedores de servicios de nube son denominados “</a:t>
                      </a:r>
                      <a:r>
                        <a:rPr lang="es-ES" dirty="0" err="1" smtClean="0"/>
                        <a:t>hyperscalers</a:t>
                      </a:r>
                      <a:r>
                        <a:rPr lang="es-ES" dirty="0" smtClean="0"/>
                        <a:t>”)</a:t>
                      </a:r>
                      <a:endParaRPr lang="es-ES" dirty="0"/>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78106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3</a:t>
            </a:r>
            <a:endParaRPr lang="es-ES" dirty="0"/>
          </a:p>
        </p:txBody>
      </p:sp>
      <p:sp>
        <p:nvSpPr>
          <p:cNvPr id="3" name="Marcador de texto 2"/>
          <p:cNvSpPr>
            <a:spLocks noGrp="1"/>
          </p:cNvSpPr>
          <p:nvPr>
            <p:ph type="body" sz="quarter" idx="10"/>
          </p:nvPr>
        </p:nvSpPr>
        <p:spPr/>
        <p:txBody>
          <a:bodyPr/>
          <a:lstStyle/>
          <a:p>
            <a:r>
              <a:rPr lang="es-ES" dirty="0"/>
              <a:t>CAPÍTULO III - Solución Cloud Certificada de Aragón</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1081652275"/>
              </p:ext>
            </p:extLst>
          </p:nvPr>
        </p:nvGraphicFramePr>
        <p:xfrm>
          <a:off x="906636" y="1799998"/>
          <a:ext cx="10354728" cy="4135944"/>
        </p:xfrm>
        <a:graphic>
          <a:graphicData uri="http://schemas.openxmlformats.org/drawingml/2006/table">
            <a:tbl>
              <a:tblPr firstRow="1" bandRow="1">
                <a:tableStyleId>{5940675A-B579-460E-94D1-54222C63F5DA}</a:tableStyleId>
              </a:tblPr>
              <a:tblGrid>
                <a:gridCol w="2850116">
                  <a:extLst>
                    <a:ext uri="{9D8B030D-6E8A-4147-A177-3AD203B41FA5}">
                      <a16:colId xmlns:a16="http://schemas.microsoft.com/office/drawing/2014/main" val="929489083"/>
                    </a:ext>
                  </a:extLst>
                </a:gridCol>
                <a:gridCol w="601460">
                  <a:extLst>
                    <a:ext uri="{9D8B030D-6E8A-4147-A177-3AD203B41FA5}">
                      <a16:colId xmlns:a16="http://schemas.microsoft.com/office/drawing/2014/main" val="4104960418"/>
                    </a:ext>
                  </a:extLst>
                </a:gridCol>
                <a:gridCol w="3451576">
                  <a:extLst>
                    <a:ext uri="{9D8B030D-6E8A-4147-A177-3AD203B41FA5}">
                      <a16:colId xmlns:a16="http://schemas.microsoft.com/office/drawing/2014/main" val="3694192256"/>
                    </a:ext>
                  </a:extLst>
                </a:gridCol>
                <a:gridCol w="3451576">
                  <a:extLst>
                    <a:ext uri="{9D8B030D-6E8A-4147-A177-3AD203B41FA5}">
                      <a16:colId xmlns:a16="http://schemas.microsoft.com/office/drawing/2014/main" val="581094399"/>
                    </a:ext>
                  </a:extLst>
                </a:gridCol>
              </a:tblGrid>
              <a:tr h="388582">
                <a:tc>
                  <a:txBody>
                    <a:bodyPr/>
                    <a:lstStyle/>
                    <a:p>
                      <a:pPr algn="l" fontAlgn="ctr"/>
                      <a:endParaRPr lang="es-ES" sz="1800" kern="1200" dirty="0" smtClean="0">
                        <a:solidFill>
                          <a:schemeClr val="tx1"/>
                        </a:solidFill>
                        <a:latin typeface="+mn-lt"/>
                        <a:ea typeface="+mn-ea"/>
                        <a:cs typeface="+mn-cs"/>
                      </a:endParaRPr>
                    </a:p>
                    <a:p>
                      <a:pPr algn="l" fontAlgn="ctr"/>
                      <a:r>
                        <a:rPr lang="es-ES" sz="1800" kern="1200" dirty="0" smtClean="0">
                          <a:solidFill>
                            <a:schemeClr val="tx1"/>
                          </a:solidFill>
                          <a:latin typeface="+mn-lt"/>
                          <a:ea typeface="+mn-ea"/>
                          <a:cs typeface="+mn-cs"/>
                        </a:rPr>
                        <a:t>Artículo </a:t>
                      </a:r>
                      <a:r>
                        <a:rPr lang="es-ES" sz="1800" kern="1200" dirty="0">
                          <a:solidFill>
                            <a:schemeClr val="tx1"/>
                          </a:solidFill>
                          <a:latin typeface="+mn-lt"/>
                          <a:ea typeface="+mn-ea"/>
                          <a:cs typeface="+mn-cs"/>
                        </a:rPr>
                        <a:t>21. Requisitos</a:t>
                      </a:r>
                      <a:r>
                        <a:rPr lang="es-ES" sz="1100" b="0" i="0" u="none" strike="noStrike" dirty="0">
                          <a:solidFill>
                            <a:srgbClr val="000000"/>
                          </a:solidFill>
                          <a:effectLst/>
                          <a:latin typeface="Calibri" panose="020F0502020204030204" pitchFamily="34" charset="0"/>
                        </a:rPr>
                        <a:t>.</a:t>
                      </a:r>
                    </a:p>
                  </a:txBody>
                  <a:tcPr>
                    <a:solidFill>
                      <a:schemeClr val="bg1">
                        <a:lumMod val="85000"/>
                      </a:schemeClr>
                    </a:solidFill>
                  </a:tcPr>
                </a:tc>
                <a:tc gridSpan="3">
                  <a:txBody>
                    <a:bodyPr/>
                    <a:lstStyle/>
                    <a:p>
                      <a:r>
                        <a:rPr lang="es-ES" sz="1600" dirty="0" smtClean="0"/>
                        <a:t>1. Para obtener la calificación como Solución Cloud Certificada de Aragón los proveedores de servicios de tecnologías Cloud deberán acreditar el cumplimiento de los siguientes requisitos:</a:t>
                      </a:r>
                    </a:p>
                    <a:p>
                      <a:r>
                        <a:rPr lang="es-ES" sz="1600" dirty="0" smtClean="0"/>
                        <a:t>a) Requisitos administrativos:</a:t>
                      </a:r>
                    </a:p>
                    <a:p>
                      <a:r>
                        <a:rPr lang="es-ES" sz="1600" dirty="0" smtClean="0"/>
                        <a:t>4º. Estar comprometido con los Objetivos de Desarrollo Sostenible fijados por Organización de las Naciones Unidas en la Agenda 2030 sobre el Desarrollo Sostenible.</a:t>
                      </a:r>
                      <a:endParaRPr lang="es-ES" sz="1600" dirty="0"/>
                    </a:p>
                  </a:txBody>
                  <a:tcPr>
                    <a:solidFill>
                      <a:schemeClr val="bg1">
                        <a:lumMod val="85000"/>
                      </a:schemeClr>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134105716"/>
                  </a:ext>
                </a:extLst>
              </a:tr>
              <a:tr h="760322">
                <a:tc gridSpan="4">
                  <a:txBody>
                    <a:bodyPr/>
                    <a:lstStyle/>
                    <a:p>
                      <a:r>
                        <a:rPr lang="es-ES" dirty="0" smtClean="0"/>
                        <a:t>COMPROMISO CON ODS</a:t>
                      </a:r>
                    </a:p>
                    <a:p>
                      <a:r>
                        <a:rPr lang="es-ES" dirty="0" smtClean="0"/>
                        <a:t>Se propone concretar cómo se acredita el estar comprometido con los ODS.</a:t>
                      </a:r>
                      <a:endParaRPr lang="es-ES" dirty="0"/>
                    </a:p>
                  </a:txBody>
                  <a:tcPr>
                    <a:solidFill>
                      <a:schemeClr val="bg1">
                        <a:lumMod val="85000"/>
                      </a:schemeClr>
                    </a:solidFill>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672631186"/>
                  </a:ext>
                </a:extLst>
              </a:tr>
              <a:tr h="388582">
                <a:tc gridSpan="2">
                  <a:txBody>
                    <a:bodyPr/>
                    <a:lstStyle/>
                    <a:p>
                      <a:endParaRPr lang="es-ES"/>
                    </a:p>
                  </a:txBody>
                  <a:tcPr/>
                </a:tc>
                <a:tc hMerge="1">
                  <a:txBody>
                    <a:bodyPr/>
                    <a:lstStyle/>
                    <a:p>
                      <a:endParaRPr lang="es-ES"/>
                    </a:p>
                  </a:txBody>
                  <a:tcPr/>
                </a:tc>
                <a:tc>
                  <a:txBody>
                    <a:bodyPr/>
                    <a:lstStyle/>
                    <a:p>
                      <a:r>
                        <a:rPr lang="es-ES" dirty="0" smtClean="0"/>
                        <a:t>Se acepta</a:t>
                      </a:r>
                      <a:r>
                        <a:rPr lang="es-ES" baseline="0" dirty="0" smtClean="0"/>
                        <a:t> parcialmente</a:t>
                      </a:r>
                      <a:endParaRPr lang="es-ES" dirty="0"/>
                    </a:p>
                  </a:txBody>
                  <a:tcPr/>
                </a:tc>
                <a:tc>
                  <a:txBody>
                    <a:bodyPr/>
                    <a:lstStyle/>
                    <a:p>
                      <a:endParaRPr lang="es-ES" dirty="0"/>
                    </a:p>
                  </a:txBody>
                  <a:tcPr/>
                </a:tc>
                <a:extLst>
                  <a:ext uri="{0D108BD9-81ED-4DB2-BD59-A6C34878D82A}">
                    <a16:rowId xmlns:a16="http://schemas.microsoft.com/office/drawing/2014/main" val="1513823454"/>
                  </a:ext>
                </a:extLst>
              </a:tr>
              <a:tr h="958147">
                <a:tc gridSpan="4">
                  <a:txBody>
                    <a:bodyPr/>
                    <a:lstStyle/>
                    <a:p>
                      <a:r>
                        <a:rPr lang="es-ES" dirty="0" smtClean="0"/>
                        <a:t>En este artículo se enumeran los requisitos que deben cumplir las soluciones sin indicar la forma de acreditación de los mismos. Será la Orden de</a:t>
                      </a:r>
                      <a:r>
                        <a:rPr lang="es-ES" baseline="0" dirty="0" smtClean="0"/>
                        <a:t> convocatoria del sello “</a:t>
                      </a:r>
                      <a:r>
                        <a:rPr lang="es-ES" dirty="0" smtClean="0"/>
                        <a:t>SCCA” la que deberá indicar la forma documental de acreditación del cumplimiento de los requisitos establecidos en la ley por parte de los proveedores de las soluciones.</a:t>
                      </a:r>
                      <a:endParaRPr lang="es-ES" dirty="0"/>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157598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Propuesta 4</a:t>
            </a:r>
            <a:endParaRPr lang="es-ES" dirty="0"/>
          </a:p>
        </p:txBody>
      </p:sp>
      <p:sp>
        <p:nvSpPr>
          <p:cNvPr id="3" name="Marcador de texto 2"/>
          <p:cNvSpPr>
            <a:spLocks noGrp="1"/>
          </p:cNvSpPr>
          <p:nvPr>
            <p:ph type="body" sz="quarter" idx="10"/>
          </p:nvPr>
        </p:nvSpPr>
        <p:spPr/>
        <p:txBody>
          <a:bodyPr/>
          <a:lstStyle/>
          <a:p>
            <a:r>
              <a:rPr lang="es-ES" dirty="0"/>
              <a:t>CAPÍTULO III - Solución Cloud Certificada de Aragón</a:t>
            </a:r>
          </a:p>
        </p:txBody>
      </p:sp>
      <p:sp>
        <p:nvSpPr>
          <p:cNvPr id="4" name="Marcador de pie de página 3"/>
          <p:cNvSpPr>
            <a:spLocks noGrp="1"/>
          </p:cNvSpPr>
          <p:nvPr>
            <p:ph type="ftr" sz="quarter" idx="12"/>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1941060390"/>
              </p:ext>
            </p:extLst>
          </p:nvPr>
        </p:nvGraphicFramePr>
        <p:xfrm>
          <a:off x="918636" y="1559273"/>
          <a:ext cx="10354728" cy="4382217"/>
        </p:xfrm>
        <a:graphic>
          <a:graphicData uri="http://schemas.openxmlformats.org/drawingml/2006/table">
            <a:tbl>
              <a:tblPr firstRow="1" bandRow="1">
                <a:tableStyleId>{5940675A-B579-460E-94D1-54222C63F5DA}</a:tableStyleId>
              </a:tblPr>
              <a:tblGrid>
                <a:gridCol w="3212689">
                  <a:extLst>
                    <a:ext uri="{9D8B030D-6E8A-4147-A177-3AD203B41FA5}">
                      <a16:colId xmlns:a16="http://schemas.microsoft.com/office/drawing/2014/main" val="929489083"/>
                    </a:ext>
                  </a:extLst>
                </a:gridCol>
                <a:gridCol w="238887">
                  <a:extLst>
                    <a:ext uri="{9D8B030D-6E8A-4147-A177-3AD203B41FA5}">
                      <a16:colId xmlns:a16="http://schemas.microsoft.com/office/drawing/2014/main" val="3356179508"/>
                    </a:ext>
                  </a:extLst>
                </a:gridCol>
                <a:gridCol w="3451576">
                  <a:extLst>
                    <a:ext uri="{9D8B030D-6E8A-4147-A177-3AD203B41FA5}">
                      <a16:colId xmlns:a16="http://schemas.microsoft.com/office/drawing/2014/main" val="3694192256"/>
                    </a:ext>
                  </a:extLst>
                </a:gridCol>
                <a:gridCol w="3451576">
                  <a:extLst>
                    <a:ext uri="{9D8B030D-6E8A-4147-A177-3AD203B41FA5}">
                      <a16:colId xmlns:a16="http://schemas.microsoft.com/office/drawing/2014/main" val="581094399"/>
                    </a:ext>
                  </a:extLst>
                </a:gridCol>
              </a:tblGrid>
              <a:tr h="2461884">
                <a:tc>
                  <a:txBody>
                    <a:bodyPr/>
                    <a:lstStyle/>
                    <a:p>
                      <a:pPr algn="l" fontAlgn="ctr"/>
                      <a:endParaRPr lang="es-ES" sz="1800" kern="1200" dirty="0" smtClean="0">
                        <a:solidFill>
                          <a:schemeClr val="tx1"/>
                        </a:solidFill>
                        <a:latin typeface="+mn-lt"/>
                        <a:ea typeface="+mn-ea"/>
                        <a:cs typeface="+mn-cs"/>
                      </a:endParaRPr>
                    </a:p>
                    <a:p>
                      <a:pPr algn="l" fontAlgn="ctr"/>
                      <a:r>
                        <a:rPr lang="es-ES" sz="1800" kern="1200" dirty="0" smtClean="0">
                          <a:solidFill>
                            <a:schemeClr val="tx1"/>
                          </a:solidFill>
                          <a:latin typeface="+mn-lt"/>
                          <a:ea typeface="+mn-ea"/>
                          <a:cs typeface="+mn-cs"/>
                        </a:rPr>
                        <a:t>Artículo </a:t>
                      </a:r>
                      <a:r>
                        <a:rPr lang="es-ES" sz="1800" kern="1200" dirty="0">
                          <a:solidFill>
                            <a:schemeClr val="tx1"/>
                          </a:solidFill>
                          <a:latin typeface="+mn-lt"/>
                          <a:ea typeface="+mn-ea"/>
                          <a:cs typeface="+mn-cs"/>
                        </a:rPr>
                        <a:t>21. Requisitos</a:t>
                      </a:r>
                      <a:r>
                        <a:rPr lang="es-ES" sz="1100" b="0" i="0" u="none" strike="noStrike" dirty="0">
                          <a:solidFill>
                            <a:srgbClr val="000000"/>
                          </a:solidFill>
                          <a:effectLst/>
                          <a:latin typeface="Calibri" panose="020F0502020204030204" pitchFamily="34" charset="0"/>
                        </a:rPr>
                        <a:t>.</a:t>
                      </a:r>
                    </a:p>
                  </a:txBody>
                  <a:tcPr>
                    <a:solidFill>
                      <a:schemeClr val="bg1">
                        <a:lumMod val="85000"/>
                      </a:schemeClr>
                    </a:solidFill>
                  </a:tcPr>
                </a:tc>
                <a:tc gridSpan="3">
                  <a:txBody>
                    <a:bodyPr/>
                    <a:lstStyle/>
                    <a:p>
                      <a:r>
                        <a:rPr lang="es-ES" sz="1600" dirty="0" smtClean="0"/>
                        <a:t>1. Para obtener la calificación como Solución Cloud Certificada de Aragón los proveedores de servicios de tecnologías Cloud deberán acreditar el cumplimiento de los siguientes requisitos:</a:t>
                      </a:r>
                    </a:p>
                    <a:p>
                      <a:r>
                        <a:rPr lang="es-ES" sz="1600" dirty="0" smtClean="0"/>
                        <a:t>b) Requisitos técnicos:</a:t>
                      </a:r>
                    </a:p>
                    <a:p>
                      <a:r>
                        <a:rPr lang="es-ES" sz="1600" dirty="0" smtClean="0"/>
                        <a:t>2º. Estar en posesión de todas las certificaciones vigentes, en la norma ISO 27001 (Sistemas de gestión de la seguridad de la Información), ISO 27017 (Controles de Seguridad para Servicios Cloud) e ISO 27018 (Código de práctica para la protección de identificación personal (PII) en nubes públicas que actúan como procesadores PII).</a:t>
                      </a:r>
                      <a:endParaRPr lang="es-ES" sz="1600" dirty="0"/>
                    </a:p>
                  </a:txBody>
                  <a:tcPr>
                    <a:solidFill>
                      <a:schemeClr val="bg1">
                        <a:lumMod val="85000"/>
                      </a:schemeClr>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134105716"/>
                  </a:ext>
                </a:extLst>
              </a:tr>
              <a:tr h="884246">
                <a:tc gridSpan="4">
                  <a:txBody>
                    <a:bodyPr/>
                    <a:lstStyle/>
                    <a:p>
                      <a:r>
                        <a:rPr lang="es-ES" dirty="0" smtClean="0"/>
                        <a:t>FLEXIBILIZAR TIEMPO DE CUMPLIMIENTO</a:t>
                      </a:r>
                    </a:p>
                    <a:p>
                      <a:r>
                        <a:rPr lang="es-ES" dirty="0" smtClean="0"/>
                        <a:t>Se propone flexibilizar el tiempo para el cumplimiento de las ISO. Las ISO 27017 y 27018 no son muy habituales.</a:t>
                      </a:r>
                      <a:endParaRPr lang="es-ES" dirty="0"/>
                    </a:p>
                  </a:txBody>
                  <a:tcPr>
                    <a:solidFill>
                      <a:schemeClr val="bg1">
                        <a:lumMod val="85000"/>
                      </a:schemeClr>
                    </a:solidFill>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672631186"/>
                  </a:ext>
                </a:extLst>
              </a:tr>
              <a:tr h="353698">
                <a:tc gridSpan="2">
                  <a:txBody>
                    <a:bodyPr/>
                    <a:lstStyle/>
                    <a:p>
                      <a:endParaRPr lang="es-ES"/>
                    </a:p>
                  </a:txBody>
                  <a:tcPr/>
                </a:tc>
                <a:tc hMerge="1">
                  <a:txBody>
                    <a:bodyPr/>
                    <a:lstStyle/>
                    <a:p>
                      <a:endParaRPr lang="es-ES"/>
                    </a:p>
                  </a:txBody>
                  <a:tcPr/>
                </a:tc>
                <a:tc>
                  <a:txBody>
                    <a:bodyPr/>
                    <a:lstStyle/>
                    <a:p>
                      <a:endParaRPr lang="es-ES" dirty="0"/>
                    </a:p>
                  </a:txBody>
                  <a:tcPr/>
                </a:tc>
                <a:tc>
                  <a:txBody>
                    <a:bodyPr/>
                    <a:lstStyle/>
                    <a:p>
                      <a:r>
                        <a:rPr lang="es-ES" dirty="0" smtClean="0"/>
                        <a:t>No se acepta</a:t>
                      </a:r>
                      <a:endParaRPr lang="es-ES" dirty="0"/>
                    </a:p>
                  </a:txBody>
                  <a:tcPr/>
                </a:tc>
                <a:extLst>
                  <a:ext uri="{0D108BD9-81ED-4DB2-BD59-A6C34878D82A}">
                    <a16:rowId xmlns:a16="http://schemas.microsoft.com/office/drawing/2014/main" val="1513823454"/>
                  </a:ext>
                </a:extLst>
              </a:tr>
              <a:tr h="640173">
                <a:tc gridSpan="4">
                  <a:txBody>
                    <a:bodyPr/>
                    <a:lstStyle/>
                    <a:p>
                      <a:r>
                        <a:rPr lang="es-ES" dirty="0" smtClean="0"/>
                        <a:t>Esas normas ISO son acreditaciones habituales en proveedores </a:t>
                      </a:r>
                      <a:r>
                        <a:rPr lang="es-ES" dirty="0" err="1" smtClean="0"/>
                        <a:t>hiperescalares</a:t>
                      </a:r>
                      <a:r>
                        <a:rPr lang="es-ES" dirty="0" smtClean="0"/>
                        <a:t> CLOUD.</a:t>
                      </a:r>
                      <a:endParaRPr lang="es-ES" dirty="0"/>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87026639"/>
                  </a:ext>
                </a:extLst>
              </a:tr>
            </a:tbl>
          </a:graphicData>
        </a:graphic>
      </p:graphicFrame>
    </p:spTree>
    <p:extLst>
      <p:ext uri="{BB962C8B-B14F-4D97-AF65-F5344CB8AC3E}">
        <p14:creationId xmlns:p14="http://schemas.microsoft.com/office/powerpoint/2010/main" val="112153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obierno de Aragón">
  <a:themeElements>
    <a:clrScheme name="">
      <a:dk1>
        <a:srgbClr val="1A1918"/>
      </a:dk1>
      <a:lt1>
        <a:srgbClr val="FFFFFF"/>
      </a:lt1>
      <a:dk2>
        <a:srgbClr val="646464"/>
      </a:dk2>
      <a:lt2>
        <a:srgbClr val="E1E1E1"/>
      </a:lt2>
      <a:accent1>
        <a:srgbClr val="500C0A"/>
      </a:accent1>
      <a:accent2>
        <a:srgbClr val="92060B"/>
      </a:accent2>
      <a:accent3>
        <a:srgbClr val="ED020D"/>
      </a:accent3>
      <a:accent4>
        <a:srgbClr val="FF5500"/>
      </a:accent4>
      <a:accent5>
        <a:srgbClr val="FFAA00"/>
      </a:accent5>
      <a:accent6>
        <a:srgbClr val="FFDC00"/>
      </a:accent6>
      <a:hlink>
        <a:srgbClr val="ED020D"/>
      </a:hlink>
      <a:folHlink>
        <a:srgbClr val="96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6600" b="1" i="0" dirty="0" err="1" smtClean="0">
            <a:solidFill>
              <a:schemeClr val="bg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Gobierno de Aragón - Powerpoint 16x9" id="{3FADCB8F-778A-9B47-9D4C-00E314D768BB}" vid="{2DC41BC0-F736-0A45-9000-C0C160237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GOBIERNO DE ARAGON - POWERPOINT16X9</Template>
  <TotalTime>4847</TotalTime>
  <Words>2188</Words>
  <Application>Microsoft Office PowerPoint</Application>
  <PresentationFormat>Panorámica</PresentationFormat>
  <Paragraphs>188</Paragraphs>
  <Slides>20</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Arial</vt:lpstr>
      <vt:lpstr>Calibri</vt:lpstr>
      <vt:lpstr>Gobierno de Aragón</vt:lpstr>
      <vt:lpstr>PROCESO PARTICIPATIVO Aportaciones recibidas al Anteproyecto de Ley de medidas para la implantación y desarrollo en Aragón de tecnologías en la nube (Tecnologías Cloud)</vt:lpstr>
      <vt:lpstr>Proceso participativo</vt:lpstr>
      <vt:lpstr>Proceso participativo</vt:lpstr>
      <vt:lpstr>Propuesta X</vt:lpstr>
      <vt:lpstr>Propuesta 1</vt:lpstr>
      <vt:lpstr>Propuesta 1</vt:lpstr>
      <vt:lpstr>Propuesta 2</vt:lpstr>
      <vt:lpstr>Propuesta 3</vt:lpstr>
      <vt:lpstr>Propuesta 4</vt:lpstr>
      <vt:lpstr>Propuesta 5</vt:lpstr>
      <vt:lpstr>Propuesta 5</vt:lpstr>
      <vt:lpstr>Propuesta 5</vt:lpstr>
      <vt:lpstr>Propuesta 5</vt:lpstr>
      <vt:lpstr>Propuesta 5</vt:lpstr>
      <vt:lpstr>Propuesta 6</vt:lpstr>
      <vt:lpstr>Propuesta 7</vt:lpstr>
      <vt:lpstr>Propuesta 8</vt:lpstr>
      <vt:lpstr>Propuesta 9</vt:lpstr>
      <vt:lpstr>Presentación de PowerPoint</vt:lpstr>
      <vt:lpstr>Contacto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Política Cloud del Gobierno de Aragón</dc:title>
  <dc:subject/>
  <dc:creator>Administrador</dc:creator>
  <cp:keywords/>
  <dc:description/>
  <cp:lastModifiedBy>Nieves Campillo</cp:lastModifiedBy>
  <cp:revision>323</cp:revision>
  <cp:lastPrinted>2021-11-12T16:21:19Z</cp:lastPrinted>
  <dcterms:created xsi:type="dcterms:W3CDTF">2019-02-07T12:48:02Z</dcterms:created>
  <dcterms:modified xsi:type="dcterms:W3CDTF">2022-01-24T14:25:40Z</dcterms:modified>
  <cp:category/>
</cp:coreProperties>
</file>